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1040" r:id="rId3"/>
    <p:sldId id="1049" r:id="rId4"/>
    <p:sldId id="1080" r:id="rId5"/>
    <p:sldId id="1093" r:id="rId6"/>
    <p:sldId id="1082" r:id="rId7"/>
    <p:sldId id="1081" r:id="rId8"/>
    <p:sldId id="1083" r:id="rId9"/>
    <p:sldId id="1085" r:id="rId10"/>
    <p:sldId id="1084" r:id="rId11"/>
    <p:sldId id="1086" r:id="rId12"/>
    <p:sldId id="1087" r:id="rId13"/>
    <p:sldId id="1094" r:id="rId14"/>
    <p:sldId id="1058" r:id="rId15"/>
    <p:sldId id="1059" r:id="rId16"/>
    <p:sldId id="1060" r:id="rId17"/>
    <p:sldId id="1061" r:id="rId18"/>
    <p:sldId id="1062" r:id="rId19"/>
    <p:sldId id="1095" r:id="rId20"/>
    <p:sldId id="1088" r:id="rId21"/>
    <p:sldId id="1090" r:id="rId22"/>
    <p:sldId id="1091" r:id="rId23"/>
    <p:sldId id="1073" r:id="rId24"/>
    <p:sldId id="1071" r:id="rId25"/>
    <p:sldId id="1072" r:id="rId26"/>
    <p:sldId id="1074" r:id="rId27"/>
    <p:sldId id="1075" r:id="rId28"/>
    <p:sldId id="1076" r:id="rId29"/>
  </p:sldIdLst>
  <p:sldSz cx="9144000" cy="5143500" type="screen16x9"/>
  <p:notesSz cx="6858000" cy="9144000"/>
  <p:embeddedFontLst>
    <p:embeddedFont>
      <p:font typeface="Abadi" panose="020B0604020104020204" pitchFamily="34" charset="0"/>
      <p:regular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Muli Light" panose="020B0600000101010101" charset="0"/>
      <p:regular r:id="rId34"/>
      <p:bold r:id="rId35"/>
      <p:italic r:id="rId36"/>
      <p:boldItalic r:id="rId37"/>
    </p:embeddedFont>
    <p:embeddedFont>
      <p:font typeface="Poppins" panose="020B0600000101010101" charset="0"/>
      <p:regular r:id="rId38"/>
      <p:bold r:id="rId39"/>
      <p:italic r:id="rId40"/>
      <p:boldItalic r:id="rId41"/>
    </p:embeddedFont>
    <p:embeddedFont>
      <p:font typeface="Poppins Light" panose="020B0600000101010101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51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79069B-CB89-472A-88E6-B36C00E36C8E}">
  <a:tblStyle styleId="{4279069B-CB89-472A-88E6-B36C00E36C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6EA15A-2915-4FBE-AD6D-1D21DB7AF423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3BE82A0-946F-4AB0-A218-7D2877052FAB}">
      <dgm:prSet phldrT="[텍스트]"/>
      <dgm:spPr/>
      <dgm:t>
        <a:bodyPr/>
        <a:lstStyle/>
        <a:p>
          <a:pPr latinLnBrk="1"/>
          <a:endParaRPr lang="ko-KR" altLang="en-US" dirty="0">
            <a:solidFill>
              <a:schemeClr val="bg1"/>
            </a:solidFill>
          </a:endParaRPr>
        </a:p>
      </dgm:t>
    </dgm:pt>
    <dgm:pt modelId="{F6F1BB86-D012-4CCE-B5C3-45D2925C15EB}" type="sibTrans" cxnId="{EC21B28B-958F-4535-ACF7-71D941583CF2}">
      <dgm:prSet/>
      <dgm:spPr>
        <a:blipFill>
          <a:blip xmlns:r="http://schemas.openxmlformats.org/officeDocument/2006/relationships" r:embed="rId1"/>
          <a:srcRect/>
          <a:stretch>
            <a:fillRect l="-17000" r="-17000"/>
          </a:stretch>
        </a:blipFill>
      </dgm:spPr>
      <dgm:t>
        <a:bodyPr/>
        <a:lstStyle/>
        <a:p>
          <a:pPr latinLnBrk="1"/>
          <a:endParaRPr lang="ko-KR" altLang="en-US"/>
        </a:p>
      </dgm:t>
      <dgm:extLst>
        <a:ext uri="{E40237B7-FDA0-4F09-8148-C483321AD2D9}">
          <dgm14:cNvPr xmlns:dgm14="http://schemas.microsoft.com/office/drawing/2010/diagram" id="0" name="" descr="하늘, 사람, 실외이(가) 표시된 사진&#10;&#10;자동 생성된 설명">
            <a:extLst>
              <a:ext uri="{FF2B5EF4-FFF2-40B4-BE49-F238E27FC236}">
                <a16:creationId xmlns:a16="http://schemas.microsoft.com/office/drawing/2014/main" id="{84A609CD-16D4-4872-B5E3-52C095453E07}"/>
              </a:ext>
            </a:extLst>
          </dgm14:cNvPr>
        </a:ext>
      </dgm:extLst>
    </dgm:pt>
    <dgm:pt modelId="{748AE54E-41E6-475C-B0C7-8E5F399CA517}" type="parTrans" cxnId="{EC21B28B-958F-4535-ACF7-71D941583CF2}">
      <dgm:prSet/>
      <dgm:spPr/>
      <dgm:t>
        <a:bodyPr/>
        <a:lstStyle/>
        <a:p>
          <a:pPr latinLnBrk="1"/>
          <a:endParaRPr lang="ko-KR" altLang="en-US"/>
        </a:p>
      </dgm:t>
    </dgm:pt>
    <dgm:pt modelId="{91A48EC6-2932-4CCA-96CF-3705ED3F7AE1}" type="pres">
      <dgm:prSet presAssocID="{C16EA15A-2915-4FBE-AD6D-1D21DB7AF423}" presName="Name0" presStyleCnt="0">
        <dgm:presLayoutVars>
          <dgm:chMax val="7"/>
          <dgm:chPref val="7"/>
          <dgm:dir/>
        </dgm:presLayoutVars>
      </dgm:prSet>
      <dgm:spPr/>
    </dgm:pt>
    <dgm:pt modelId="{4593179F-A001-457A-9450-E4049D77F8BF}" type="pres">
      <dgm:prSet presAssocID="{C16EA15A-2915-4FBE-AD6D-1D21DB7AF423}" presName="Name1" presStyleCnt="0"/>
      <dgm:spPr/>
    </dgm:pt>
    <dgm:pt modelId="{CD95490E-09B3-4AA4-A916-2F63F7D56B77}" type="pres">
      <dgm:prSet presAssocID="{F6F1BB86-D012-4CCE-B5C3-45D2925C15EB}" presName="picture_1" presStyleCnt="0"/>
      <dgm:spPr/>
    </dgm:pt>
    <dgm:pt modelId="{9B5A16A4-A591-45A4-879F-9ABB305C1E47}" type="pres">
      <dgm:prSet presAssocID="{F6F1BB86-D012-4CCE-B5C3-45D2925C15EB}" presName="pictureRepeatNode" presStyleLbl="alignImgPlace1" presStyleIdx="0" presStyleCnt="1" custScaleX="129031" custScaleY="130857" custLinFactNeighborX="-3454" custLinFactNeighborY="2188"/>
      <dgm:spPr/>
    </dgm:pt>
    <dgm:pt modelId="{67C1230E-49C5-40C0-803B-883AC624818B}" type="pres">
      <dgm:prSet presAssocID="{53BE82A0-946F-4AB0-A218-7D2877052FAB}" presName="text_1" presStyleLbl="node1" presStyleIdx="0" presStyleCnt="0">
        <dgm:presLayoutVars>
          <dgm:bulletEnabled val="1"/>
        </dgm:presLayoutVars>
      </dgm:prSet>
      <dgm:spPr/>
    </dgm:pt>
  </dgm:ptLst>
  <dgm:cxnLst>
    <dgm:cxn modelId="{8C636E02-1408-498D-A288-C07DFC62C098}" type="presOf" srcId="{53BE82A0-946F-4AB0-A218-7D2877052FAB}" destId="{67C1230E-49C5-40C0-803B-883AC624818B}" srcOrd="0" destOrd="0" presId="urn:microsoft.com/office/officeart/2008/layout/CircularPictureCallout"/>
    <dgm:cxn modelId="{EC21B28B-958F-4535-ACF7-71D941583CF2}" srcId="{C16EA15A-2915-4FBE-AD6D-1D21DB7AF423}" destId="{53BE82A0-946F-4AB0-A218-7D2877052FAB}" srcOrd="0" destOrd="0" parTransId="{748AE54E-41E6-475C-B0C7-8E5F399CA517}" sibTransId="{F6F1BB86-D012-4CCE-B5C3-45D2925C15EB}"/>
    <dgm:cxn modelId="{D689BBBD-700C-4391-8A00-B33917998744}" type="presOf" srcId="{F6F1BB86-D012-4CCE-B5C3-45D2925C15EB}" destId="{9B5A16A4-A591-45A4-879F-9ABB305C1E47}" srcOrd="0" destOrd="0" presId="urn:microsoft.com/office/officeart/2008/layout/CircularPictureCallout"/>
    <dgm:cxn modelId="{BE7E4BD7-BBAD-4426-9F5C-E309CE8E28F1}" type="presOf" srcId="{C16EA15A-2915-4FBE-AD6D-1D21DB7AF423}" destId="{91A48EC6-2932-4CCA-96CF-3705ED3F7AE1}" srcOrd="0" destOrd="0" presId="urn:microsoft.com/office/officeart/2008/layout/CircularPictureCallout"/>
    <dgm:cxn modelId="{14EB083A-216A-474B-875B-2A340C1F9049}" type="presParOf" srcId="{91A48EC6-2932-4CCA-96CF-3705ED3F7AE1}" destId="{4593179F-A001-457A-9450-E4049D77F8BF}" srcOrd="0" destOrd="0" presId="urn:microsoft.com/office/officeart/2008/layout/CircularPictureCallout"/>
    <dgm:cxn modelId="{43C84E35-D5D6-4EEB-8E89-D82E10C633A2}" type="presParOf" srcId="{4593179F-A001-457A-9450-E4049D77F8BF}" destId="{CD95490E-09B3-4AA4-A916-2F63F7D56B77}" srcOrd="0" destOrd="0" presId="urn:microsoft.com/office/officeart/2008/layout/CircularPictureCallout"/>
    <dgm:cxn modelId="{6F83F49D-6501-4D80-BE26-56548417242D}" type="presParOf" srcId="{CD95490E-09B3-4AA4-A916-2F63F7D56B77}" destId="{9B5A16A4-A591-45A4-879F-9ABB305C1E47}" srcOrd="0" destOrd="0" presId="urn:microsoft.com/office/officeart/2008/layout/CircularPictureCallout"/>
    <dgm:cxn modelId="{D39896D5-A5DB-4EB3-82D2-24E07241C473}" type="presParOf" srcId="{4593179F-A001-457A-9450-E4049D77F8BF}" destId="{67C1230E-49C5-40C0-803B-883AC624818B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36121E-1552-487F-9936-230A1AA446F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87D89973-4395-4B2A-BEB4-FDA4B95BDF39}">
      <dgm:prSet phldrT="[텍스트]"/>
      <dgm:spPr/>
      <dgm:t>
        <a:bodyPr/>
        <a:lstStyle/>
        <a:p>
          <a:pPr latinLnBrk="1"/>
          <a:r>
            <a:rPr lang="ko-KR" altLang="en-US" dirty="0" err="1"/>
            <a:t>ㅇ</a:t>
          </a:r>
          <a:endParaRPr lang="ko-KR" altLang="en-US" dirty="0"/>
        </a:p>
      </dgm:t>
    </dgm:pt>
    <dgm:pt modelId="{F8B08999-56CA-40F5-A288-8D23EAA2BCE4}" type="parTrans" cxnId="{24F0F4B7-7303-4FCE-9264-499B951EB30F}">
      <dgm:prSet/>
      <dgm:spPr/>
      <dgm:t>
        <a:bodyPr/>
        <a:lstStyle/>
        <a:p>
          <a:pPr latinLnBrk="1"/>
          <a:endParaRPr lang="ko-KR" altLang="en-US"/>
        </a:p>
      </dgm:t>
    </dgm:pt>
    <dgm:pt modelId="{859AAA88-B010-4AE3-85F1-20717940C037}" type="sibTrans" cxnId="{24F0F4B7-7303-4FCE-9264-499B951EB30F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pPr latinLnBrk="1"/>
          <a:endParaRPr lang="ko-KR" altLang="en-US"/>
        </a:p>
      </dgm:t>
      <dgm:extLst>
        <a:ext uri="{E40237B7-FDA0-4F09-8148-C483321AD2D9}">
          <dgm14:cNvPr xmlns:dgm14="http://schemas.microsoft.com/office/drawing/2010/diagram" id="0" name="" descr="사람, 벽, 실내, 남자이(가) 표시된 사진&#10;&#10;자동 생성된 설명">
            <a:extLst>
              <a:ext uri="{FF2B5EF4-FFF2-40B4-BE49-F238E27FC236}">
                <a16:creationId xmlns:a16="http://schemas.microsoft.com/office/drawing/2014/main" id="{32CCF3CE-7835-463D-9C0E-0D8932AA7278}"/>
              </a:ext>
            </a:extLst>
          </dgm14:cNvPr>
        </a:ext>
      </dgm:extLst>
    </dgm:pt>
    <dgm:pt modelId="{ACB29CBF-CED8-4F54-981D-C87D4397C8D9}" type="pres">
      <dgm:prSet presAssocID="{2D36121E-1552-487F-9936-230A1AA446F1}" presName="Name0" presStyleCnt="0">
        <dgm:presLayoutVars>
          <dgm:chMax val="7"/>
          <dgm:chPref val="7"/>
          <dgm:dir/>
        </dgm:presLayoutVars>
      </dgm:prSet>
      <dgm:spPr/>
    </dgm:pt>
    <dgm:pt modelId="{A4397850-1B2D-41B6-986D-E5AFD30BE553}" type="pres">
      <dgm:prSet presAssocID="{2D36121E-1552-487F-9936-230A1AA446F1}" presName="Name1" presStyleCnt="0"/>
      <dgm:spPr/>
    </dgm:pt>
    <dgm:pt modelId="{C30AB994-AB65-4D57-8CE8-023DE0173575}" type="pres">
      <dgm:prSet presAssocID="{859AAA88-B010-4AE3-85F1-20717940C037}" presName="picture_1" presStyleCnt="0"/>
      <dgm:spPr/>
    </dgm:pt>
    <dgm:pt modelId="{B79449B8-D2C5-459C-BE5F-E57659233D78}" type="pres">
      <dgm:prSet presAssocID="{859AAA88-B010-4AE3-85F1-20717940C037}" presName="pictureRepeatNode" presStyleLbl="alignImgPlace1" presStyleIdx="0" presStyleCnt="1" custScaleX="128965" custScaleY="133825" custLinFactNeighborX="9139" custLinFactNeighborY="12457"/>
      <dgm:spPr/>
    </dgm:pt>
    <dgm:pt modelId="{9E7D4AAA-46A8-47C2-8A36-C4344B073FFE}" type="pres">
      <dgm:prSet presAssocID="{87D89973-4395-4B2A-BEB4-FDA4B95BDF39}" presName="text_1" presStyleLbl="node1" presStyleIdx="0" presStyleCnt="0" custLinFactY="12724" custLinFactNeighborX="-98201" custLinFactNeighborY="100000">
        <dgm:presLayoutVars>
          <dgm:bulletEnabled val="1"/>
        </dgm:presLayoutVars>
      </dgm:prSet>
      <dgm:spPr/>
    </dgm:pt>
  </dgm:ptLst>
  <dgm:cxnLst>
    <dgm:cxn modelId="{52754F04-4861-4D25-9EBE-17C100DBDDEE}" type="presOf" srcId="{859AAA88-B010-4AE3-85F1-20717940C037}" destId="{B79449B8-D2C5-459C-BE5F-E57659233D78}" srcOrd="0" destOrd="0" presId="urn:microsoft.com/office/officeart/2008/layout/CircularPictureCallout"/>
    <dgm:cxn modelId="{0512E339-4B56-4E8A-A911-1323F163756C}" type="presOf" srcId="{2D36121E-1552-487F-9936-230A1AA446F1}" destId="{ACB29CBF-CED8-4F54-981D-C87D4397C8D9}" srcOrd="0" destOrd="0" presId="urn:microsoft.com/office/officeart/2008/layout/CircularPictureCallout"/>
    <dgm:cxn modelId="{24F0F4B7-7303-4FCE-9264-499B951EB30F}" srcId="{2D36121E-1552-487F-9936-230A1AA446F1}" destId="{87D89973-4395-4B2A-BEB4-FDA4B95BDF39}" srcOrd="0" destOrd="0" parTransId="{F8B08999-56CA-40F5-A288-8D23EAA2BCE4}" sibTransId="{859AAA88-B010-4AE3-85F1-20717940C037}"/>
    <dgm:cxn modelId="{D7677CE9-FAD7-4C0A-91E7-8A173FF63D50}" type="presOf" srcId="{87D89973-4395-4B2A-BEB4-FDA4B95BDF39}" destId="{9E7D4AAA-46A8-47C2-8A36-C4344B073FFE}" srcOrd="0" destOrd="0" presId="urn:microsoft.com/office/officeart/2008/layout/CircularPictureCallout"/>
    <dgm:cxn modelId="{69AEC962-8B14-4C90-80B1-F5E7FE3E7756}" type="presParOf" srcId="{ACB29CBF-CED8-4F54-981D-C87D4397C8D9}" destId="{A4397850-1B2D-41B6-986D-E5AFD30BE553}" srcOrd="0" destOrd="0" presId="urn:microsoft.com/office/officeart/2008/layout/CircularPictureCallout"/>
    <dgm:cxn modelId="{9843E576-45AD-410C-8FE4-381B48A6C946}" type="presParOf" srcId="{A4397850-1B2D-41B6-986D-E5AFD30BE553}" destId="{C30AB994-AB65-4D57-8CE8-023DE0173575}" srcOrd="0" destOrd="0" presId="urn:microsoft.com/office/officeart/2008/layout/CircularPictureCallout"/>
    <dgm:cxn modelId="{A6A154AF-D997-4D1A-907E-7C13B83A8022}" type="presParOf" srcId="{C30AB994-AB65-4D57-8CE8-023DE0173575}" destId="{B79449B8-D2C5-459C-BE5F-E57659233D78}" srcOrd="0" destOrd="0" presId="urn:microsoft.com/office/officeart/2008/layout/CircularPictureCallout"/>
    <dgm:cxn modelId="{B4D6663F-5734-41A8-99BD-2A248821513B}" type="presParOf" srcId="{A4397850-1B2D-41B6-986D-E5AFD30BE553}" destId="{9E7D4AAA-46A8-47C2-8A36-C4344B073FFE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71ABBD-28A9-4954-A5E0-17A6C20219A8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9840B39-CC43-484B-B83D-B99A392494EB}">
      <dgm:prSet phldrT="[텍스트]"/>
      <dgm:spPr/>
      <dgm:t>
        <a:bodyPr/>
        <a:lstStyle/>
        <a:p>
          <a:pPr latinLnBrk="1"/>
          <a:r>
            <a:rPr lang="en-US" altLang="ko-KR" dirty="0"/>
            <a:t>1</a:t>
          </a:r>
          <a:endParaRPr lang="ko-KR" altLang="en-US" dirty="0"/>
        </a:p>
      </dgm:t>
    </dgm:pt>
    <dgm:pt modelId="{CCBC3896-4E35-40CF-9E17-95288860FF77}" type="parTrans" cxnId="{7C5A9DA8-8729-4B15-9072-4AE4F8EB1551}">
      <dgm:prSet/>
      <dgm:spPr/>
      <dgm:t>
        <a:bodyPr/>
        <a:lstStyle/>
        <a:p>
          <a:pPr latinLnBrk="1"/>
          <a:endParaRPr lang="ko-KR" altLang="en-US"/>
        </a:p>
      </dgm:t>
    </dgm:pt>
    <dgm:pt modelId="{E4E6FE16-5E5B-40D1-A1F6-C95F3FE6019C}" type="sibTrans" cxnId="{7C5A9DA8-8729-4B15-9072-4AE4F8EB1551}">
      <dgm:prSet/>
      <dgm:spPr>
        <a:blipFill>
          <a:blip xmlns:r="http://schemas.openxmlformats.org/officeDocument/2006/relationships" r:embed="rId1"/>
          <a:srcRect/>
          <a:stretch>
            <a:fillRect t="-2000" b="-2000"/>
          </a:stretch>
        </a:blipFill>
      </dgm:spPr>
      <dgm:t>
        <a:bodyPr/>
        <a:lstStyle/>
        <a:p>
          <a:pPr latinLnBrk="1"/>
          <a:endParaRPr lang="ko-KR" altLang="en-US"/>
        </a:p>
      </dgm:t>
      <dgm:extLst>
        <a:ext uri="{E40237B7-FDA0-4F09-8148-C483321AD2D9}">
          <dgm14:cNvPr xmlns:dgm14="http://schemas.microsoft.com/office/drawing/2010/diagram" id="0" name="" descr="사람, 하늘, 실외, 물이(가) 표시된 사진&#10;&#10;자동 생성된 설명">
            <a:extLst>
              <a:ext uri="{FF2B5EF4-FFF2-40B4-BE49-F238E27FC236}">
                <a16:creationId xmlns:a16="http://schemas.microsoft.com/office/drawing/2014/main" id="{8EE42DFB-2E5E-4511-863D-39B76E4C52B4}"/>
              </a:ext>
            </a:extLst>
          </dgm14:cNvPr>
        </a:ext>
      </dgm:extLst>
    </dgm:pt>
    <dgm:pt modelId="{82F42352-A66A-472C-B5DB-786D0A3669BC}" type="pres">
      <dgm:prSet presAssocID="{9171ABBD-28A9-4954-A5E0-17A6C20219A8}" presName="Name0" presStyleCnt="0">
        <dgm:presLayoutVars>
          <dgm:chMax val="7"/>
          <dgm:chPref val="7"/>
          <dgm:dir/>
        </dgm:presLayoutVars>
      </dgm:prSet>
      <dgm:spPr/>
    </dgm:pt>
    <dgm:pt modelId="{46C61EFB-8BB8-4A63-8918-A0922BDF0300}" type="pres">
      <dgm:prSet presAssocID="{9171ABBD-28A9-4954-A5E0-17A6C20219A8}" presName="Name1" presStyleCnt="0"/>
      <dgm:spPr/>
    </dgm:pt>
    <dgm:pt modelId="{861E336F-FA67-438E-90B3-107BEC395FE7}" type="pres">
      <dgm:prSet presAssocID="{E4E6FE16-5E5B-40D1-A1F6-C95F3FE6019C}" presName="picture_1" presStyleCnt="0"/>
      <dgm:spPr/>
    </dgm:pt>
    <dgm:pt modelId="{84BC25AB-1D81-4F77-ADB1-F86044DB7B06}" type="pres">
      <dgm:prSet presAssocID="{E4E6FE16-5E5B-40D1-A1F6-C95F3FE6019C}" presName="pictureRepeatNode" presStyleLbl="alignImgPlace1" presStyleIdx="0" presStyleCnt="1" custScaleX="106076" custScaleY="110634" custLinFactNeighborX="1096" custLinFactNeighborY="19315"/>
      <dgm:spPr/>
    </dgm:pt>
    <dgm:pt modelId="{5FF2634A-EA81-4D59-A4AE-4210FC47BFAC}" type="pres">
      <dgm:prSet presAssocID="{49840B39-CC43-484B-B83D-B99A392494EB}" presName="text_1" presStyleLbl="node1" presStyleIdx="0" presStyleCnt="0" custLinFactX="-11582" custLinFactNeighborX="-100000" custLinFactNeighborY="59935">
        <dgm:presLayoutVars>
          <dgm:bulletEnabled val="1"/>
        </dgm:presLayoutVars>
      </dgm:prSet>
      <dgm:spPr/>
    </dgm:pt>
  </dgm:ptLst>
  <dgm:cxnLst>
    <dgm:cxn modelId="{BC5CF017-77E1-40AD-B4F9-D75D2530E482}" type="presOf" srcId="{49840B39-CC43-484B-B83D-B99A392494EB}" destId="{5FF2634A-EA81-4D59-A4AE-4210FC47BFAC}" srcOrd="0" destOrd="0" presId="urn:microsoft.com/office/officeart/2008/layout/CircularPictureCallout"/>
    <dgm:cxn modelId="{7C1C1634-45C3-4ADF-A7CD-2A03F2E3F3AE}" type="presOf" srcId="{E4E6FE16-5E5B-40D1-A1F6-C95F3FE6019C}" destId="{84BC25AB-1D81-4F77-ADB1-F86044DB7B06}" srcOrd="0" destOrd="0" presId="urn:microsoft.com/office/officeart/2008/layout/CircularPictureCallout"/>
    <dgm:cxn modelId="{0A4F2F8B-E02A-4D0D-AF10-7A36D21D97A1}" type="presOf" srcId="{9171ABBD-28A9-4954-A5E0-17A6C20219A8}" destId="{82F42352-A66A-472C-B5DB-786D0A3669BC}" srcOrd="0" destOrd="0" presId="urn:microsoft.com/office/officeart/2008/layout/CircularPictureCallout"/>
    <dgm:cxn modelId="{7C5A9DA8-8729-4B15-9072-4AE4F8EB1551}" srcId="{9171ABBD-28A9-4954-A5E0-17A6C20219A8}" destId="{49840B39-CC43-484B-B83D-B99A392494EB}" srcOrd="0" destOrd="0" parTransId="{CCBC3896-4E35-40CF-9E17-95288860FF77}" sibTransId="{E4E6FE16-5E5B-40D1-A1F6-C95F3FE6019C}"/>
    <dgm:cxn modelId="{83623F9D-7BD6-468D-AA77-6CCD5E194B07}" type="presParOf" srcId="{82F42352-A66A-472C-B5DB-786D0A3669BC}" destId="{46C61EFB-8BB8-4A63-8918-A0922BDF0300}" srcOrd="0" destOrd="0" presId="urn:microsoft.com/office/officeart/2008/layout/CircularPictureCallout"/>
    <dgm:cxn modelId="{C35EE798-5210-4218-8BFA-C4AE67E15681}" type="presParOf" srcId="{46C61EFB-8BB8-4A63-8918-A0922BDF0300}" destId="{861E336F-FA67-438E-90B3-107BEC395FE7}" srcOrd="0" destOrd="0" presId="urn:microsoft.com/office/officeart/2008/layout/CircularPictureCallout"/>
    <dgm:cxn modelId="{98718AA4-35E7-42F6-81BB-05E3F8E56A6F}" type="presParOf" srcId="{861E336F-FA67-438E-90B3-107BEC395FE7}" destId="{84BC25AB-1D81-4F77-ADB1-F86044DB7B06}" srcOrd="0" destOrd="0" presId="urn:microsoft.com/office/officeart/2008/layout/CircularPictureCallout"/>
    <dgm:cxn modelId="{F875EFF4-0728-47EA-89DF-74E0D8282D10}" type="presParOf" srcId="{46C61EFB-8BB8-4A63-8918-A0922BDF0300}" destId="{5FF2634A-EA81-4D59-A4AE-4210FC47BFAC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A16A4-A591-45A4-879F-9ABB305C1E47}">
      <dsp:nvSpPr>
        <dsp:cNvPr id="0" name=""/>
        <dsp:cNvSpPr/>
      </dsp:nvSpPr>
      <dsp:spPr>
        <a:xfrm>
          <a:off x="327631" y="140239"/>
          <a:ext cx="1319825" cy="1338502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17000" r="-1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C1230E-49C5-40C0-803B-883AC624818B}">
      <dsp:nvSpPr>
        <dsp:cNvPr id="0" name=""/>
        <dsp:cNvSpPr/>
      </dsp:nvSpPr>
      <dsp:spPr>
        <a:xfrm>
          <a:off x="695554" y="818819"/>
          <a:ext cx="654639" cy="337548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500" kern="1200" dirty="0">
            <a:solidFill>
              <a:schemeClr val="bg1"/>
            </a:solidFill>
          </a:endParaRPr>
        </a:p>
      </dsp:txBody>
      <dsp:txXfrm>
        <a:off x="695554" y="818819"/>
        <a:ext cx="654639" cy="3375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9449B8-D2C5-459C-BE5F-E57659233D78}">
      <dsp:nvSpPr>
        <dsp:cNvPr id="0" name=""/>
        <dsp:cNvSpPr/>
      </dsp:nvSpPr>
      <dsp:spPr>
        <a:xfrm>
          <a:off x="433860" y="316061"/>
          <a:ext cx="1252958" cy="1300176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7D4AAA-46A8-47C2-8A36-C4344B073FFE}">
      <dsp:nvSpPr>
        <dsp:cNvPr id="0" name=""/>
        <dsp:cNvSpPr/>
      </dsp:nvSpPr>
      <dsp:spPr>
        <a:xfrm>
          <a:off x="50048" y="1236647"/>
          <a:ext cx="621791" cy="32061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kern="1200" dirty="0" err="1"/>
            <a:t>ㅇ</a:t>
          </a:r>
          <a:endParaRPr lang="ko-KR" altLang="en-US" sz="1500" kern="1200" dirty="0"/>
        </a:p>
      </dsp:txBody>
      <dsp:txXfrm>
        <a:off x="50048" y="1236647"/>
        <a:ext cx="621791" cy="3206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BC25AB-1D81-4F77-ADB1-F86044DB7B06}">
      <dsp:nvSpPr>
        <dsp:cNvPr id="0" name=""/>
        <dsp:cNvSpPr/>
      </dsp:nvSpPr>
      <dsp:spPr>
        <a:xfrm>
          <a:off x="575331" y="560507"/>
          <a:ext cx="1269899" cy="132446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2000" b="-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F2634A-EA81-4D59-A4AE-4210FC47BFAC}">
      <dsp:nvSpPr>
        <dsp:cNvPr id="0" name=""/>
        <dsp:cNvSpPr/>
      </dsp:nvSpPr>
      <dsp:spPr>
        <a:xfrm>
          <a:off x="0" y="1265402"/>
          <a:ext cx="766182" cy="39506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1</a:t>
          </a:r>
          <a:endParaRPr lang="ko-KR" altLang="en-US" sz="3000" kern="1200" dirty="0"/>
        </a:p>
      </dsp:txBody>
      <dsp:txXfrm>
        <a:off x="0" y="1265402"/>
        <a:ext cx="766182" cy="3950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09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81150" y="1759800"/>
            <a:ext cx="4371926" cy="321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illustration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02870"/>
            <a:ext cx="7348373" cy="53091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916" y="633784"/>
            <a:ext cx="7348373" cy="448584"/>
          </a:xfrm>
        </p:spPr>
        <p:txBody>
          <a:bodyPr wrap="square">
            <a:spAutoFit/>
          </a:bodyPr>
          <a:lstStyle>
            <a:lvl1pPr marL="0" indent="0" algn="l">
              <a:buNone/>
              <a:defRPr sz="2100">
                <a:solidFill>
                  <a:schemeClr val="accent1"/>
                </a:solidFill>
                <a:latin typeface="Abadi" panose="020B0604020104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246127" y="4677984"/>
            <a:ext cx="329431" cy="329430"/>
            <a:chOff x="186858" y="6096003"/>
            <a:chExt cx="580550" cy="580549"/>
          </a:xfrm>
          <a:solidFill>
            <a:schemeClr val="bg1">
              <a:lumMod val="75000"/>
              <a:alpha val="2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186859" y="6096003"/>
              <a:ext cx="580549" cy="5805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latin typeface="Calibri Light" panose="020F0302020204030204" pitchFamily="34" charset="0"/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186858" y="6612049"/>
              <a:ext cx="580549" cy="64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050"/>
            </a:p>
          </p:txBody>
        </p:sp>
      </p:grp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46127" y="4677984"/>
            <a:ext cx="329431" cy="292828"/>
          </a:xfrm>
          <a:prstGeom prst="rect">
            <a:avLst/>
          </a:prstGeom>
        </p:spPr>
        <p:txBody>
          <a:bodyPr anchor="ctr"/>
          <a:lstStyle>
            <a:lvl1pPr algn="ctr">
              <a:defRPr sz="1050">
                <a:solidFill>
                  <a:srgbClr val="2F3A46"/>
                </a:solidFill>
              </a:defRPr>
            </a:lvl1pPr>
          </a:lstStyle>
          <a:p>
            <a:fld id="{F68327C5-B821-4FE9-A59A-A60D9EB59A9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8322384" y="4330860"/>
            <a:ext cx="821616" cy="812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66366" y="172154"/>
            <a:ext cx="1220830" cy="33835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7892075" y="71894"/>
            <a:ext cx="1195121" cy="54006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AA1CCD-60C5-486B-ACAD-47D83FA9ECF8}"/>
              </a:ext>
            </a:extLst>
          </p:cNvPr>
          <p:cNvSpPr/>
          <p:nvPr userDrawn="1"/>
        </p:nvSpPr>
        <p:spPr>
          <a:xfrm>
            <a:off x="89502" y="4515966"/>
            <a:ext cx="702078" cy="5309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773128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A7D86D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  <p:sldLayoutId id="214748366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badi" panose="020B0604020104020204" pitchFamily="34" charset="0"/>
          <a:ea typeface="Abadi" panose="020B0604020104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farzatv/pogchampnet-how-we-used-twitch-chat-deep-learning-to-create-automatic-game-highlights-with-only-61ed7f7b22d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lygon.com/2018/5/14/17335670/twitch-emotes-meaning-list-kappa-monkas-omegalul-pepe-trihard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ts val="5000"/>
              </a:lnSpc>
              <a:spcBef>
                <a:spcPct val="0"/>
              </a:spcBef>
            </a:pPr>
            <a:r>
              <a:rPr lang="en-US" altLang="ko-KR" dirty="0">
                <a:solidFill>
                  <a:srgbClr val="3051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Capstone Design </a:t>
            </a:r>
            <a:r>
              <a:rPr lang="en-US" altLang="ko-KR" dirty="0"/>
              <a:t>Proposal Presentation</a:t>
            </a:r>
            <a:br>
              <a:rPr lang="ko-KR" altLang="en-US" dirty="0"/>
            </a:br>
            <a:endParaRPr lang="en-US" altLang="ko-KR" dirty="0">
              <a:solidFill>
                <a:srgbClr val="30517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What are outputs?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74775EE-5FD9-4B3E-BD50-6C8543F69533}"/>
              </a:ext>
            </a:extLst>
          </p:cNvPr>
          <p:cNvCxnSpPr>
            <a:cxnSpLocks/>
          </p:cNvCxnSpPr>
          <p:nvPr/>
        </p:nvCxnSpPr>
        <p:spPr>
          <a:xfrm>
            <a:off x="429924" y="1908967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83F505-65CB-4AA9-8980-1BAB560448B9}"/>
              </a:ext>
            </a:extLst>
          </p:cNvPr>
          <p:cNvSpPr txBox="1"/>
          <p:nvPr/>
        </p:nvSpPr>
        <p:spPr>
          <a:xfrm>
            <a:off x="1256299" y="1606447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Dictionary </a:t>
            </a:r>
          </a:p>
          <a:p>
            <a:r>
              <a:rPr lang="en-US" altLang="ko-KR" sz="1800" b="1" dirty="0">
                <a:latin typeface="Abadi" panose="020B0604020104020204" pitchFamily="34" charset="0"/>
              </a:rPr>
              <a:t>{ Each time : Score }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23C56E4-2C54-4EBC-9ED1-1FB05187A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2441118"/>
            <a:ext cx="7943850" cy="12954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F4CE1E7-A0FA-4304-A72D-6F7DFE8FC51F}"/>
              </a:ext>
            </a:extLst>
          </p:cNvPr>
          <p:cNvSpPr/>
          <p:nvPr/>
        </p:nvSpPr>
        <p:spPr>
          <a:xfrm>
            <a:off x="2600548" y="2430832"/>
            <a:ext cx="156099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FF6606-E7C8-4014-9406-0F3C3A372906}"/>
              </a:ext>
            </a:extLst>
          </p:cNvPr>
          <p:cNvSpPr/>
          <p:nvPr/>
        </p:nvSpPr>
        <p:spPr>
          <a:xfrm>
            <a:off x="1778036" y="2441118"/>
            <a:ext cx="736564" cy="1940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836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What are outputs?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74775EE-5FD9-4B3E-BD50-6C8543F69533}"/>
              </a:ext>
            </a:extLst>
          </p:cNvPr>
          <p:cNvCxnSpPr>
            <a:cxnSpLocks/>
          </p:cNvCxnSpPr>
          <p:nvPr/>
        </p:nvCxnSpPr>
        <p:spPr>
          <a:xfrm>
            <a:off x="429924" y="1908967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983F505-65CB-4AA9-8980-1BAB560448B9}"/>
              </a:ext>
            </a:extLst>
          </p:cNvPr>
          <p:cNvSpPr txBox="1"/>
          <p:nvPr/>
        </p:nvSpPr>
        <p:spPr>
          <a:xfrm>
            <a:off x="1256299" y="1606447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Dictionary </a:t>
            </a:r>
          </a:p>
          <a:p>
            <a:r>
              <a:rPr lang="en-US" altLang="ko-KR" sz="1800" b="1" dirty="0">
                <a:latin typeface="Abadi" panose="020B0604020104020204" pitchFamily="34" charset="0"/>
              </a:rPr>
              <a:t>{ Each time : Score }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8D1A0D0-213B-4D9D-AC90-7A05CAB4F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940" y="1606447"/>
            <a:ext cx="3595112" cy="305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28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Improvements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36A471-89E7-4FD7-B1E0-4EF9C4C7DDE4}"/>
              </a:ext>
            </a:extLst>
          </p:cNvPr>
          <p:cNvSpPr/>
          <p:nvPr/>
        </p:nvSpPr>
        <p:spPr>
          <a:xfrm>
            <a:off x="3043905" y="2918773"/>
            <a:ext cx="1899745" cy="1379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>
                <a:latin typeface="Muli Light" panose="020B0600000101010101" charset="0"/>
              </a:rPr>
              <a:t>Chat Analyze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CEB77BA-83AE-4B2F-930B-6BBD95EC424B}"/>
              </a:ext>
            </a:extLst>
          </p:cNvPr>
          <p:cNvCxnSpPr>
            <a:cxnSpLocks/>
          </p:cNvCxnSpPr>
          <p:nvPr/>
        </p:nvCxnSpPr>
        <p:spPr>
          <a:xfrm>
            <a:off x="2153154" y="3346413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0018CCC-D253-450F-8978-BB0533A1C6BC}"/>
              </a:ext>
            </a:extLst>
          </p:cNvPr>
          <p:cNvCxnSpPr>
            <a:cxnSpLocks/>
          </p:cNvCxnSpPr>
          <p:nvPr/>
        </p:nvCxnSpPr>
        <p:spPr>
          <a:xfrm>
            <a:off x="2153153" y="3900833"/>
            <a:ext cx="7449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A23D27C-983F-4E72-9185-463412500B94}"/>
              </a:ext>
            </a:extLst>
          </p:cNvPr>
          <p:cNvSpPr txBox="1"/>
          <p:nvPr/>
        </p:nvSpPr>
        <p:spPr>
          <a:xfrm>
            <a:off x="1051784" y="316195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Muli Light" panose="020B0600000101010101" charset="0"/>
              </a:rPr>
              <a:t>Chatlog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289635-0F2C-4C24-A9B7-0B74A37C91A2}"/>
              </a:ext>
            </a:extLst>
          </p:cNvPr>
          <p:cNvSpPr txBox="1"/>
          <p:nvPr/>
        </p:nvSpPr>
        <p:spPr>
          <a:xfrm>
            <a:off x="1051784" y="3746944"/>
            <a:ext cx="1056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Muli Light" panose="020B0600000101010101" charset="0"/>
              </a:rPr>
              <a:t>Labeled</a:t>
            </a:r>
          </a:p>
          <a:p>
            <a:r>
              <a:rPr lang="en-US" altLang="ko-KR" sz="1800" b="1" dirty="0">
                <a:latin typeface="Muli Light" panose="020B0600000101010101" charset="0"/>
              </a:rPr>
              <a:t> words</a:t>
            </a:r>
          </a:p>
          <a:p>
            <a:r>
              <a:rPr lang="en-US" altLang="ko-KR" sz="1800" b="1" dirty="0">
                <a:latin typeface="Muli Light" panose="020B0600000101010101" charset="0"/>
              </a:rPr>
              <a:t>[Global]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C2614C0-6465-4BAF-A0B9-E40322F9B314}"/>
              </a:ext>
            </a:extLst>
          </p:cNvPr>
          <p:cNvCxnSpPr>
            <a:cxnSpLocks/>
          </p:cNvCxnSpPr>
          <p:nvPr/>
        </p:nvCxnSpPr>
        <p:spPr>
          <a:xfrm>
            <a:off x="5096051" y="3618366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126ED85-119B-494B-BC00-78B28A504FA5}"/>
              </a:ext>
            </a:extLst>
          </p:cNvPr>
          <p:cNvSpPr txBox="1"/>
          <p:nvPr/>
        </p:nvSpPr>
        <p:spPr>
          <a:xfrm>
            <a:off x="5922426" y="3315846"/>
            <a:ext cx="2369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Muli Light" panose="020B0600000101010101" charset="0"/>
              </a:rPr>
              <a:t>Dictionary </a:t>
            </a:r>
          </a:p>
          <a:p>
            <a:r>
              <a:rPr lang="en-US" altLang="ko-KR" sz="1800" b="1" dirty="0">
                <a:latin typeface="Muli Light" panose="020B0600000101010101" charset="0"/>
              </a:rPr>
              <a:t>{ Each time : Score }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CEC61281-99E6-47C9-B7DD-716C4AE6CD40}"/>
              </a:ext>
            </a:extLst>
          </p:cNvPr>
          <p:cNvSpPr/>
          <p:nvPr/>
        </p:nvSpPr>
        <p:spPr>
          <a:xfrm>
            <a:off x="3828239" y="2647803"/>
            <a:ext cx="331076" cy="541939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DED2E28-8D3E-4786-A3E3-523B5C612CFC}"/>
              </a:ext>
            </a:extLst>
          </p:cNvPr>
          <p:cNvSpPr/>
          <p:nvPr/>
        </p:nvSpPr>
        <p:spPr>
          <a:xfrm>
            <a:off x="2473062" y="1258267"/>
            <a:ext cx="2995448" cy="87203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>
                <a:latin typeface="Muli Light" panose="020B0600000101010101" charset="0"/>
              </a:rPr>
              <a:t>Top 10 most common Term Frequency words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4CC3F3-FF65-48E4-B984-0B92B90D406A}"/>
              </a:ext>
            </a:extLst>
          </p:cNvPr>
          <p:cNvSpPr txBox="1"/>
          <p:nvPr/>
        </p:nvSpPr>
        <p:spPr>
          <a:xfrm>
            <a:off x="2153153" y="2194212"/>
            <a:ext cx="3834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Muli Light" panose="020B0600000101010101" charset="0"/>
              </a:rPr>
              <a:t>Append to Labeled words [Local]</a:t>
            </a:r>
            <a:endParaRPr lang="ko-KR" altLang="en-US" sz="1800" b="1" dirty="0">
              <a:latin typeface="Muli Light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326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9</a:t>
            </a:r>
            <a:r>
              <a:rPr lang="en-US" sz="4800" baseline="300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th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week’s progress</a:t>
            </a:r>
          </a:p>
        </p:txBody>
      </p:sp>
      <p:sp>
        <p:nvSpPr>
          <p:cNvPr id="5" name="텍스트 개체 틀 5">
            <a:extLst>
              <a:ext uri="{FF2B5EF4-FFF2-40B4-BE49-F238E27FC236}">
                <a16:creationId xmlns:a16="http://schemas.microsoft.com/office/drawing/2014/main" id="{762DA009-91B2-451A-B1EA-6AF5923D033C}"/>
              </a:ext>
            </a:extLst>
          </p:cNvPr>
          <p:cNvSpPr txBox="1">
            <a:spLocks/>
          </p:cNvSpPr>
          <p:nvPr/>
        </p:nvSpPr>
        <p:spPr>
          <a:xfrm>
            <a:off x="232497" y="2215151"/>
            <a:ext cx="8679005" cy="92824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2.  Sectioning high ranked timelines -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Jinwoo</a:t>
            </a:r>
            <a:endParaRPr lang="en-US" altLang="ko-KR" sz="2800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474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45236" y="1048503"/>
            <a:ext cx="5585460" cy="2767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From given timestamps,</a:t>
            </a:r>
          </a:p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make highlight sections with given delay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7769332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time stamp to section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63174" y="3112593"/>
            <a:ext cx="7418145" cy="199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999179" y="3112593"/>
            <a:ext cx="944678" cy="1156626"/>
            <a:chOff x="999179" y="3112593"/>
            <a:chExt cx="944678" cy="1156626"/>
          </a:xfrm>
        </p:grpSpPr>
        <p:grpSp>
          <p:nvGrpSpPr>
            <p:cNvPr id="15" name="그룹 14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8" name="직선 화살표 연결선 7"/>
              <p:cNvCxnSpPr>
                <a:endCxn id="13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28" name="직선 연결선 27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41"/>
          <p:cNvGrpSpPr/>
          <p:nvPr/>
        </p:nvGrpSpPr>
        <p:grpSpPr>
          <a:xfrm>
            <a:off x="2573643" y="3112593"/>
            <a:ext cx="944678" cy="1156626"/>
            <a:chOff x="999179" y="3112593"/>
            <a:chExt cx="944678" cy="1156626"/>
          </a:xfrm>
        </p:grpSpPr>
        <p:grpSp>
          <p:nvGrpSpPr>
            <p:cNvPr id="43" name="그룹 42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46" name="직선 화살표 연결선 45"/>
              <p:cNvCxnSpPr>
                <a:endCxn id="47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직사각형 46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4" name="직선 연결선 43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/>
          <p:cNvGrpSpPr/>
          <p:nvPr/>
        </p:nvGrpSpPr>
        <p:grpSpPr>
          <a:xfrm>
            <a:off x="5238119" y="3112593"/>
            <a:ext cx="944678" cy="1156626"/>
            <a:chOff x="999179" y="3112593"/>
            <a:chExt cx="944678" cy="1156626"/>
          </a:xfrm>
        </p:grpSpPr>
        <p:grpSp>
          <p:nvGrpSpPr>
            <p:cNvPr id="49" name="그룹 48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52" name="직선 화살표 연결선 51"/>
              <p:cNvCxnSpPr>
                <a:endCxn id="53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직사각형 52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50" name="직선 연결선 49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그룹 53"/>
          <p:cNvGrpSpPr/>
          <p:nvPr/>
        </p:nvGrpSpPr>
        <p:grpSpPr>
          <a:xfrm>
            <a:off x="6473468" y="3112593"/>
            <a:ext cx="944678" cy="1156626"/>
            <a:chOff x="999179" y="3112593"/>
            <a:chExt cx="944678" cy="1156626"/>
          </a:xfrm>
        </p:grpSpPr>
        <p:grpSp>
          <p:nvGrpSpPr>
            <p:cNvPr id="55" name="그룹 54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58" name="직선 화살표 연결선 57"/>
              <p:cNvCxnSpPr>
                <a:endCxn id="59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직사각형 58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56" name="직선 연결선 55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999179" y="2801259"/>
            <a:ext cx="944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Muli Light" panose="020B0600000101010101" charset="0"/>
                <a:cs typeface="Arial" panose="020B0604020202020204" pitchFamily="34" charset="0"/>
              </a:rPr>
              <a:t>section[0]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573643" y="2801259"/>
            <a:ext cx="944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Muli Light" panose="020B0600000101010101" charset="0"/>
                <a:cs typeface="Arial" panose="020B0604020202020204" pitchFamily="34" charset="0"/>
              </a:rPr>
              <a:t>section[1]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238119" y="2801259"/>
            <a:ext cx="944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Muli Light" panose="020B0600000101010101" charset="0"/>
                <a:cs typeface="Arial" panose="020B0604020202020204" pitchFamily="34" charset="0"/>
              </a:rPr>
              <a:t>section[2]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473468" y="2801259"/>
            <a:ext cx="944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Muli Light" panose="020B0600000101010101" charset="0"/>
                <a:cs typeface="Arial" panose="020B0604020202020204" pitchFamily="34" charset="0"/>
              </a:rPr>
              <a:t>section[3]</a:t>
            </a:r>
          </a:p>
        </p:txBody>
      </p:sp>
      <p:cxnSp>
        <p:nvCxnSpPr>
          <p:cNvPr id="65" name="직선 화살표 연결선 64"/>
          <p:cNvCxnSpPr/>
          <p:nvPr/>
        </p:nvCxnSpPr>
        <p:spPr>
          <a:xfrm>
            <a:off x="999179" y="2783095"/>
            <a:ext cx="94467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99179" y="2545705"/>
            <a:ext cx="9446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Muli Light" panose="020B0600000101010101" charset="0"/>
                <a:cs typeface="Arial" panose="020B0604020202020204" pitchFamily="34" charset="0"/>
              </a:rPr>
              <a:t>2 * delay</a:t>
            </a:r>
          </a:p>
        </p:txBody>
      </p:sp>
    </p:spTree>
    <p:extLst>
      <p:ext uri="{BB962C8B-B14F-4D97-AF65-F5344CB8AC3E}">
        <p14:creationId xmlns:p14="http://schemas.microsoft.com/office/powerpoint/2010/main" val="1222607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45236" y="1436063"/>
            <a:ext cx="5585460" cy="2767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There can be some intersections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7769332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What if?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63174" y="3112593"/>
            <a:ext cx="7418145" cy="199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/>
          <p:cNvGrpSpPr/>
          <p:nvPr/>
        </p:nvGrpSpPr>
        <p:grpSpPr>
          <a:xfrm>
            <a:off x="3548659" y="3112593"/>
            <a:ext cx="944678" cy="1156626"/>
            <a:chOff x="999179" y="3112593"/>
            <a:chExt cx="944678" cy="1156626"/>
          </a:xfrm>
        </p:grpSpPr>
        <p:grpSp>
          <p:nvGrpSpPr>
            <p:cNvPr id="43" name="그룹 42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46" name="직선 화살표 연결선 45"/>
              <p:cNvCxnSpPr>
                <a:endCxn id="47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직사각형 46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4" name="직선 연결선 43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/>
          <p:cNvGrpSpPr/>
          <p:nvPr/>
        </p:nvGrpSpPr>
        <p:grpSpPr>
          <a:xfrm>
            <a:off x="2847913" y="3112593"/>
            <a:ext cx="944678" cy="1156626"/>
            <a:chOff x="999179" y="3112593"/>
            <a:chExt cx="944678" cy="1156626"/>
          </a:xfrm>
        </p:grpSpPr>
        <p:grpSp>
          <p:nvGrpSpPr>
            <p:cNvPr id="15" name="그룹 14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8" name="직선 화살표 연결선 7"/>
              <p:cNvCxnSpPr>
                <a:endCxn id="13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28" name="직선 연결선 27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05788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45236" y="1436063"/>
            <a:ext cx="5585460" cy="2767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Since we get bunch of highlight candidates, we delete following one 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7769332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collision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63174" y="3112593"/>
            <a:ext cx="7418145" cy="199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2847913" y="3112593"/>
            <a:ext cx="944678" cy="1156626"/>
            <a:chOff x="999179" y="3112593"/>
            <a:chExt cx="944678" cy="1156626"/>
          </a:xfrm>
        </p:grpSpPr>
        <p:grpSp>
          <p:nvGrpSpPr>
            <p:cNvPr id="15" name="그룹 14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8" name="직선 화살표 연결선 7"/>
              <p:cNvCxnSpPr>
                <a:endCxn id="13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28" name="직선 연결선 27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1432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45236" y="1436063"/>
            <a:ext cx="5585460" cy="2767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Out of range error can happen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7769332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What if?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63174" y="3112593"/>
            <a:ext cx="7418145" cy="199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/>
          <p:cNvGrpSpPr/>
          <p:nvPr/>
        </p:nvGrpSpPr>
        <p:grpSpPr>
          <a:xfrm>
            <a:off x="7315260" y="3112593"/>
            <a:ext cx="944678" cy="1156626"/>
            <a:chOff x="999179" y="3112593"/>
            <a:chExt cx="944678" cy="1156626"/>
          </a:xfrm>
        </p:grpSpPr>
        <p:grpSp>
          <p:nvGrpSpPr>
            <p:cNvPr id="43" name="그룹 42"/>
            <p:cNvGrpSpPr/>
            <p:nvPr/>
          </p:nvGrpSpPr>
          <p:grpSpPr>
            <a:xfrm>
              <a:off x="999179" y="3312429"/>
              <a:ext cx="938622" cy="956790"/>
              <a:chOff x="999179" y="3312429"/>
              <a:chExt cx="938622" cy="956790"/>
            </a:xfrm>
          </p:grpSpPr>
          <p:cxnSp>
            <p:nvCxnSpPr>
              <p:cNvPr id="46" name="직선 화살표 연결선 45"/>
              <p:cNvCxnSpPr>
                <a:endCxn id="47" idx="0"/>
              </p:cNvCxnSpPr>
              <p:nvPr/>
            </p:nvCxnSpPr>
            <p:spPr>
              <a:xfrm>
                <a:off x="1465462" y="3312429"/>
                <a:ext cx="3028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직사각형 46"/>
              <p:cNvSpPr/>
              <p:nvPr/>
            </p:nvSpPr>
            <p:spPr>
              <a:xfrm>
                <a:off x="999179" y="4026993"/>
                <a:ext cx="938622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4" name="직선 연결선 43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 flipV="1">
              <a:off x="1943857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561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45236" y="1436063"/>
            <a:ext cx="5585460" cy="2767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Muli Light" panose="020B0600000101010101" charset="0"/>
                <a:cs typeface="Arial" panose="020B0604020202020204" pitchFamily="34" charset="0"/>
              </a:rPr>
              <a:t>The highlight should be finished in time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7769332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 err="1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Cuf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off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63174" y="3112593"/>
            <a:ext cx="7418145" cy="1998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/>
          <p:cNvGrpSpPr/>
          <p:nvPr/>
        </p:nvGrpSpPr>
        <p:grpSpPr>
          <a:xfrm>
            <a:off x="7315260" y="3112593"/>
            <a:ext cx="666059" cy="1156626"/>
            <a:chOff x="999179" y="3112593"/>
            <a:chExt cx="666059" cy="1156626"/>
          </a:xfrm>
        </p:grpSpPr>
        <p:grpSp>
          <p:nvGrpSpPr>
            <p:cNvPr id="43" name="그룹 42"/>
            <p:cNvGrpSpPr/>
            <p:nvPr/>
          </p:nvGrpSpPr>
          <p:grpSpPr>
            <a:xfrm>
              <a:off x="999179" y="3312429"/>
              <a:ext cx="666059" cy="956790"/>
              <a:chOff x="999179" y="3312429"/>
              <a:chExt cx="666059" cy="956790"/>
            </a:xfrm>
          </p:grpSpPr>
          <p:cxnSp>
            <p:nvCxnSpPr>
              <p:cNvPr id="46" name="직선 화살표 연결선 45"/>
              <p:cNvCxnSpPr>
                <a:endCxn id="47" idx="0"/>
              </p:cNvCxnSpPr>
              <p:nvPr/>
            </p:nvCxnSpPr>
            <p:spPr>
              <a:xfrm>
                <a:off x="1332209" y="3312429"/>
                <a:ext cx="0" cy="7145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직사각형 46"/>
              <p:cNvSpPr/>
              <p:nvPr/>
            </p:nvSpPr>
            <p:spPr>
              <a:xfrm>
                <a:off x="999179" y="4026993"/>
                <a:ext cx="666059" cy="242226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44" name="직선 연결선 43"/>
            <p:cNvCxnSpPr/>
            <p:nvPr/>
          </p:nvCxnSpPr>
          <p:spPr>
            <a:xfrm flipV="1">
              <a:off x="999179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 flipV="1">
              <a:off x="1665238" y="3112593"/>
              <a:ext cx="0" cy="914400"/>
            </a:xfrm>
            <a:prstGeom prst="line">
              <a:avLst/>
            </a:prstGeom>
            <a:ln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0339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2497" y="2215151"/>
            <a:ext cx="8679005" cy="92824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3.  Video Split and Merge -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Jisu</a:t>
            </a: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9</a:t>
            </a:r>
            <a:r>
              <a:rPr lang="en-US" sz="4800" baseline="300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th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week’s progress</a:t>
            </a:r>
          </a:p>
        </p:txBody>
      </p:sp>
    </p:spTree>
    <p:extLst>
      <p:ext uri="{BB962C8B-B14F-4D97-AF65-F5344CB8AC3E}">
        <p14:creationId xmlns:p14="http://schemas.microsoft.com/office/powerpoint/2010/main" val="66828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A7C47-88E5-4371-A90F-2EDFDD488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05178"/>
                </a:solidFill>
              </a:rPr>
              <a:t>Meet the Team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B855109-2D86-4202-B9CE-3E60F8439916}"/>
              </a:ext>
            </a:extLst>
          </p:cNvPr>
          <p:cNvGrpSpPr/>
          <p:nvPr/>
        </p:nvGrpSpPr>
        <p:grpSpPr>
          <a:xfrm>
            <a:off x="1650215" y="983395"/>
            <a:ext cx="1835833" cy="3726414"/>
            <a:chOff x="623732" y="1700808"/>
            <a:chExt cx="2447777" cy="4968552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F690F4E-3D7E-4F5E-9B02-B891D5D646E7}"/>
                </a:ext>
              </a:extLst>
            </p:cNvPr>
            <p:cNvSpPr/>
            <p:nvPr/>
          </p:nvSpPr>
          <p:spPr>
            <a:xfrm>
              <a:off x="623732" y="3933056"/>
              <a:ext cx="2447777" cy="52322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Jane Doe</a:t>
              </a:r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12D4734-0353-4FE4-96B3-AD192F545BEF}"/>
                </a:ext>
              </a:extLst>
            </p:cNvPr>
            <p:cNvGrpSpPr/>
            <p:nvPr/>
          </p:nvGrpSpPr>
          <p:grpSpPr>
            <a:xfrm>
              <a:off x="623732" y="1700808"/>
              <a:ext cx="2447777" cy="4968552"/>
              <a:chOff x="623732" y="1700808"/>
              <a:chExt cx="2447777" cy="48777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C0B07BAC-93A8-45B6-BE07-BE882C3D3DF9}"/>
                  </a:ext>
                </a:extLst>
              </p:cNvPr>
              <p:cNvSpPr/>
              <p:nvPr/>
            </p:nvSpPr>
            <p:spPr>
              <a:xfrm>
                <a:off x="623732" y="1700808"/>
                <a:ext cx="2447777" cy="48777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BEC2427-8F00-4485-94C0-D9B26344DC89}"/>
                  </a:ext>
                </a:extLst>
              </p:cNvPr>
              <p:cNvSpPr/>
              <p:nvPr/>
            </p:nvSpPr>
            <p:spPr>
              <a:xfrm>
                <a:off x="623732" y="1703090"/>
                <a:ext cx="2447777" cy="112879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C835937-FF0B-4413-924A-E3794F0F7C86}"/>
                </a:ext>
              </a:extLst>
            </p:cNvPr>
            <p:cNvSpPr/>
            <p:nvPr/>
          </p:nvSpPr>
          <p:spPr>
            <a:xfrm>
              <a:off x="983524" y="1988840"/>
              <a:ext cx="1728192" cy="1728192"/>
            </a:xfrm>
            <a:prstGeom prst="ellipse">
              <a:avLst/>
            </a:prstGeom>
            <a:solidFill>
              <a:schemeClr val="tx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34000096-66AA-40A4-9D26-CD35CDCDBCD8}"/>
                </a:ext>
              </a:extLst>
            </p:cNvPr>
            <p:cNvSpPr/>
            <p:nvPr/>
          </p:nvSpPr>
          <p:spPr>
            <a:xfrm>
              <a:off x="623732" y="3807537"/>
              <a:ext cx="2447777" cy="523220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cap="all" dirty="0">
                  <a:solidFill>
                    <a:schemeClr val="tx1"/>
                  </a:solidFill>
                </a:rPr>
                <a:t>AN JISU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E17DEEC3-B8EF-4960-8CC5-021FC0DF3324}"/>
                </a:ext>
              </a:extLst>
            </p:cNvPr>
            <p:cNvSpPr/>
            <p:nvPr/>
          </p:nvSpPr>
          <p:spPr>
            <a:xfrm>
              <a:off x="623732" y="4348857"/>
              <a:ext cx="2447777" cy="2688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i="1" cap="all" dirty="0">
                <a:solidFill>
                  <a:schemeClr val="tx2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6CD48165-F9FF-48A9-B5AD-E5D5A4E8EF7C}"/>
                </a:ext>
              </a:extLst>
            </p:cNvPr>
            <p:cNvSpPr/>
            <p:nvPr/>
          </p:nvSpPr>
          <p:spPr>
            <a:xfrm>
              <a:off x="623732" y="4863843"/>
              <a:ext cx="244777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900"/>
                </a:spcAft>
              </a:pPr>
              <a:r>
                <a:rPr lang="en-US" sz="825" dirty="0">
                  <a:solidFill>
                    <a:srgbClr val="7B8898"/>
                  </a:solidFill>
                </a:rPr>
                <a:t>Server management,</a:t>
              </a:r>
              <a:r>
                <a:rPr lang="en-US" altLang="ko-KR" sz="825" dirty="0">
                  <a:solidFill>
                    <a:srgbClr val="7B8898"/>
                  </a:solidFill>
                </a:rPr>
                <a:t> Server-side development</a:t>
              </a:r>
              <a:r>
                <a:rPr lang="en-US" sz="825" dirty="0">
                  <a:solidFill>
                    <a:srgbClr val="7B8898"/>
                  </a:solidFill>
                </a:rPr>
                <a:t> 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F1AACF8-6EDD-4624-BA75-2A4750AEFBA6}"/>
                </a:ext>
              </a:extLst>
            </p:cNvPr>
            <p:cNvSpPr txBox="1"/>
            <p:nvPr/>
          </p:nvSpPr>
          <p:spPr>
            <a:xfrm>
              <a:off x="1026669" y="5976372"/>
              <a:ext cx="1641902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u="sng" dirty="0">
                  <a:solidFill>
                    <a:schemeClr val="accent2"/>
                  </a:solidFill>
                </a:rPr>
                <a:t>ajs7270@gmail.com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959A869-5E0A-4E14-BA34-C0F0E8FEBBF0}"/>
                </a:ext>
              </a:extLst>
            </p:cNvPr>
            <p:cNvCxnSpPr>
              <a:cxnSpLocks/>
            </p:cNvCxnSpPr>
            <p:nvPr/>
          </p:nvCxnSpPr>
          <p:spPr>
            <a:xfrm>
              <a:off x="623732" y="5853121"/>
              <a:ext cx="2447777" cy="0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FEB87E8E-BCC2-4F58-96DB-712CDA809F68}"/>
              </a:ext>
            </a:extLst>
          </p:cNvPr>
          <p:cNvGrpSpPr/>
          <p:nvPr/>
        </p:nvGrpSpPr>
        <p:grpSpPr>
          <a:xfrm>
            <a:off x="3733246" y="983395"/>
            <a:ext cx="1965054" cy="3726414"/>
            <a:chOff x="568906" y="1700808"/>
            <a:chExt cx="2620072" cy="4968552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B172C5D-76AE-42A9-ABD2-4DCB4F89713A}"/>
                </a:ext>
              </a:extLst>
            </p:cNvPr>
            <p:cNvSpPr/>
            <p:nvPr/>
          </p:nvSpPr>
          <p:spPr>
            <a:xfrm>
              <a:off x="623732" y="3933056"/>
              <a:ext cx="2447777" cy="52322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Jane Doe</a:t>
              </a: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4F5FCE93-828B-4B1E-B820-2377049A89FC}"/>
                </a:ext>
              </a:extLst>
            </p:cNvPr>
            <p:cNvGrpSpPr/>
            <p:nvPr/>
          </p:nvGrpSpPr>
          <p:grpSpPr>
            <a:xfrm>
              <a:off x="623732" y="1700808"/>
              <a:ext cx="2447777" cy="4968552"/>
              <a:chOff x="623732" y="1700808"/>
              <a:chExt cx="2447777" cy="48777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BC2D6E2-96BE-4135-8F63-BF903BCE584E}"/>
                  </a:ext>
                </a:extLst>
              </p:cNvPr>
              <p:cNvSpPr/>
              <p:nvPr/>
            </p:nvSpPr>
            <p:spPr>
              <a:xfrm>
                <a:off x="623732" y="1700808"/>
                <a:ext cx="2447777" cy="48777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F4F4BFA7-C569-4D46-BE63-FCFD1F19C2FC}"/>
                  </a:ext>
                </a:extLst>
              </p:cNvPr>
              <p:cNvSpPr/>
              <p:nvPr/>
            </p:nvSpPr>
            <p:spPr>
              <a:xfrm>
                <a:off x="623732" y="1703090"/>
                <a:ext cx="2447777" cy="112879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44CDA6A8-397F-4258-A209-25B86A2F94A8}"/>
                </a:ext>
              </a:extLst>
            </p:cNvPr>
            <p:cNvSpPr/>
            <p:nvPr/>
          </p:nvSpPr>
          <p:spPr>
            <a:xfrm>
              <a:off x="983524" y="1988840"/>
              <a:ext cx="1728192" cy="1728192"/>
            </a:xfrm>
            <a:prstGeom prst="ellipse">
              <a:avLst/>
            </a:prstGeom>
            <a:solidFill>
              <a:schemeClr val="tx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8D84C72-3012-45FF-86BF-308B6D8CBFA6}"/>
                </a:ext>
              </a:extLst>
            </p:cNvPr>
            <p:cNvSpPr/>
            <p:nvPr/>
          </p:nvSpPr>
          <p:spPr>
            <a:xfrm>
              <a:off x="623732" y="3807537"/>
              <a:ext cx="2447777" cy="523220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cap="all" dirty="0">
                  <a:solidFill>
                    <a:schemeClr val="tx1"/>
                  </a:solidFill>
                </a:rPr>
                <a:t>LEE HYUNJAE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7281B9D-A0CA-470D-84DF-4572C84B8580}"/>
                </a:ext>
              </a:extLst>
            </p:cNvPr>
            <p:cNvSpPr/>
            <p:nvPr/>
          </p:nvSpPr>
          <p:spPr>
            <a:xfrm>
              <a:off x="623732" y="4348857"/>
              <a:ext cx="2447777" cy="2688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cap="all" dirty="0">
                  <a:solidFill>
                    <a:schemeClr val="tx2"/>
                  </a:solidFill>
                </a:rPr>
                <a:t> backend developer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22884369-1BD4-478B-8564-ECCC1F73779D}"/>
                </a:ext>
              </a:extLst>
            </p:cNvPr>
            <p:cNvSpPr/>
            <p:nvPr/>
          </p:nvSpPr>
          <p:spPr>
            <a:xfrm>
              <a:off x="568906" y="4873647"/>
              <a:ext cx="2620072" cy="2923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900"/>
                </a:spcAft>
              </a:pPr>
              <a:r>
                <a:rPr lang="en-US" sz="825" dirty="0">
                  <a:solidFill>
                    <a:srgbClr val="7B8898"/>
                  </a:solidFill>
                </a:rPr>
                <a:t>Database, Server-side development </a:t>
              </a:r>
              <a:endParaRPr lang="en-US" altLang="ko-KR" sz="825" dirty="0">
                <a:solidFill>
                  <a:srgbClr val="7B8898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0FA72D5-E414-4AE3-9569-D4FC54E5824F}"/>
                </a:ext>
              </a:extLst>
            </p:cNvPr>
            <p:cNvSpPr txBox="1"/>
            <p:nvPr/>
          </p:nvSpPr>
          <p:spPr>
            <a:xfrm>
              <a:off x="962549" y="5976372"/>
              <a:ext cx="1770144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u="sng" dirty="0">
                  <a:solidFill>
                    <a:schemeClr val="accent1"/>
                  </a:solidFill>
                </a:rPr>
                <a:t>leehj8687@email.com</a:t>
              </a:r>
            </a:p>
          </p:txBody>
        </p: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A8163FC-55FB-4F16-82F3-5975946F7177}"/>
                </a:ext>
              </a:extLst>
            </p:cNvPr>
            <p:cNvCxnSpPr>
              <a:cxnSpLocks/>
            </p:cNvCxnSpPr>
            <p:nvPr/>
          </p:nvCxnSpPr>
          <p:spPr>
            <a:xfrm>
              <a:off x="623732" y="5853121"/>
              <a:ext cx="2447777" cy="0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318065E-A294-4E65-A4C0-DAEE53FCA635}"/>
              </a:ext>
            </a:extLst>
          </p:cNvPr>
          <p:cNvGrpSpPr/>
          <p:nvPr/>
        </p:nvGrpSpPr>
        <p:grpSpPr>
          <a:xfrm>
            <a:off x="5898517" y="983395"/>
            <a:ext cx="1835833" cy="3726414"/>
            <a:chOff x="623732" y="1700808"/>
            <a:chExt cx="2447777" cy="4968552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F474000E-D212-491D-AB32-7FAF8AACE6B8}"/>
                </a:ext>
              </a:extLst>
            </p:cNvPr>
            <p:cNvSpPr/>
            <p:nvPr/>
          </p:nvSpPr>
          <p:spPr>
            <a:xfrm>
              <a:off x="623732" y="3933056"/>
              <a:ext cx="2447777" cy="52322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Jane Doe</a:t>
              </a:r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0A9A15C3-DC20-414F-8A02-9E39D4BE7145}"/>
                </a:ext>
              </a:extLst>
            </p:cNvPr>
            <p:cNvGrpSpPr/>
            <p:nvPr/>
          </p:nvGrpSpPr>
          <p:grpSpPr>
            <a:xfrm>
              <a:off x="623732" y="1700808"/>
              <a:ext cx="2447777" cy="4968552"/>
              <a:chOff x="623732" y="1700808"/>
              <a:chExt cx="2447777" cy="4877764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079F1-7B0C-4B0E-8149-404262F49CFE}"/>
                  </a:ext>
                </a:extLst>
              </p:cNvPr>
              <p:cNvSpPr/>
              <p:nvPr/>
            </p:nvSpPr>
            <p:spPr>
              <a:xfrm>
                <a:off x="623732" y="1700808"/>
                <a:ext cx="2447777" cy="48777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E2030D19-CF7C-417A-8E54-63BAB3DDA076}"/>
                  </a:ext>
                </a:extLst>
              </p:cNvPr>
              <p:cNvSpPr/>
              <p:nvPr/>
            </p:nvSpPr>
            <p:spPr>
              <a:xfrm>
                <a:off x="623732" y="1703090"/>
                <a:ext cx="2447777" cy="112879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F374CE3-6273-4782-9B26-3545507AC5F1}"/>
                </a:ext>
              </a:extLst>
            </p:cNvPr>
            <p:cNvSpPr/>
            <p:nvPr/>
          </p:nvSpPr>
          <p:spPr>
            <a:xfrm>
              <a:off x="983524" y="1988840"/>
              <a:ext cx="1728192" cy="1728192"/>
            </a:xfrm>
            <a:prstGeom prst="ellipse">
              <a:avLst/>
            </a:prstGeom>
            <a:solidFill>
              <a:schemeClr val="tx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DDE039A-3E4B-47D7-9C58-4E9E2DBECBA4}"/>
                </a:ext>
              </a:extLst>
            </p:cNvPr>
            <p:cNvSpPr/>
            <p:nvPr/>
          </p:nvSpPr>
          <p:spPr>
            <a:xfrm>
              <a:off x="623732" y="3807537"/>
              <a:ext cx="2447777" cy="523220"/>
            </a:xfrm>
            <a:prstGeom prst="rect">
              <a:avLst/>
            </a:pr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cap="all" dirty="0">
                  <a:solidFill>
                    <a:schemeClr val="tx1"/>
                  </a:solidFill>
                </a:rPr>
                <a:t>JEON JINWOO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4D7750F3-EBA0-4EE9-96E8-D2982E9E4CCF}"/>
                </a:ext>
              </a:extLst>
            </p:cNvPr>
            <p:cNvSpPr/>
            <p:nvPr/>
          </p:nvSpPr>
          <p:spPr>
            <a:xfrm>
              <a:off x="623732" y="4348857"/>
              <a:ext cx="2447777" cy="2688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i="1" cap="all" dirty="0">
                <a:solidFill>
                  <a:schemeClr val="tx2"/>
                </a:solidFill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806ACAA-CB48-4DDD-8B54-9115887BC7FF}"/>
                </a:ext>
              </a:extLst>
            </p:cNvPr>
            <p:cNvSpPr/>
            <p:nvPr/>
          </p:nvSpPr>
          <p:spPr>
            <a:xfrm>
              <a:off x="623732" y="4863843"/>
              <a:ext cx="2447777" cy="2923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spcAft>
                  <a:spcPts val="900"/>
                </a:spcAft>
              </a:pPr>
              <a:r>
                <a:rPr lang="en-US" sz="825" dirty="0">
                  <a:solidFill>
                    <a:srgbClr val="7B8898"/>
                  </a:solidFill>
                </a:rPr>
                <a:t>Highlight algorithm, Dashboard UI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08B4D1B-C982-4674-8BA8-48104B0A2928}"/>
                </a:ext>
              </a:extLst>
            </p:cNvPr>
            <p:cNvSpPr txBox="1"/>
            <p:nvPr/>
          </p:nvSpPr>
          <p:spPr>
            <a:xfrm>
              <a:off x="1013844" y="5976372"/>
              <a:ext cx="1667550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900" u="sng" dirty="0">
                  <a:solidFill>
                    <a:schemeClr val="accent4"/>
                  </a:solidFill>
                </a:rPr>
                <a:t>zinuzian@gmail.com</a:t>
              </a:r>
            </a:p>
          </p:txBody>
        </p: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5ED42BC-A98F-456A-8985-BA16B83CC08F}"/>
                </a:ext>
              </a:extLst>
            </p:cNvPr>
            <p:cNvCxnSpPr>
              <a:cxnSpLocks/>
            </p:cNvCxnSpPr>
            <p:nvPr/>
          </p:nvCxnSpPr>
          <p:spPr>
            <a:xfrm>
              <a:off x="623732" y="5853121"/>
              <a:ext cx="2447777" cy="0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CD390A56-08E6-4EDC-96B3-B5609C180804}"/>
              </a:ext>
            </a:extLst>
          </p:cNvPr>
          <p:cNvSpPr/>
          <p:nvPr/>
        </p:nvSpPr>
        <p:spPr>
          <a:xfrm>
            <a:off x="7816289" y="102870"/>
            <a:ext cx="1248883" cy="4630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다이어그램 8">
            <a:extLst>
              <a:ext uri="{FF2B5EF4-FFF2-40B4-BE49-F238E27FC236}">
                <a16:creationId xmlns:a16="http://schemas.microsoft.com/office/drawing/2014/main" id="{65D785DE-826A-4FE5-85B8-BFFC1C7CBD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9309290"/>
              </p:ext>
            </p:extLst>
          </p:nvPr>
        </p:nvGraphicFramePr>
        <p:xfrm>
          <a:off x="3692899" y="997526"/>
          <a:ext cx="2045749" cy="1574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0BC21615-6D2B-4408-8790-7D1C9E3073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7253499"/>
              </p:ext>
            </p:extLst>
          </p:nvPr>
        </p:nvGraphicFramePr>
        <p:xfrm>
          <a:off x="5770068" y="881499"/>
          <a:ext cx="1943099" cy="1690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DBD745B4-571D-4C43-A928-6C4C5344B8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1405532"/>
              </p:ext>
            </p:extLst>
          </p:nvPr>
        </p:nvGraphicFramePr>
        <p:xfrm>
          <a:off x="1370971" y="580422"/>
          <a:ext cx="2394320" cy="19830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43" name="Rectangle 111">
            <a:extLst>
              <a:ext uri="{FF2B5EF4-FFF2-40B4-BE49-F238E27FC236}">
                <a16:creationId xmlns:a16="http://schemas.microsoft.com/office/drawing/2014/main" id="{EDA039CB-89CF-4BA5-9EC6-0BD2D3038031}"/>
              </a:ext>
            </a:extLst>
          </p:cNvPr>
          <p:cNvSpPr/>
          <p:nvPr/>
        </p:nvSpPr>
        <p:spPr>
          <a:xfrm>
            <a:off x="1650214" y="2986371"/>
            <a:ext cx="1835833" cy="2016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cap="all" dirty="0">
                <a:solidFill>
                  <a:schemeClr val="tx2"/>
                </a:solidFill>
              </a:rPr>
              <a:t>BACKEND DEVELOPER</a:t>
            </a:r>
          </a:p>
        </p:txBody>
      </p:sp>
      <p:sp>
        <p:nvSpPr>
          <p:cNvPr id="44" name="Rectangle 111">
            <a:extLst>
              <a:ext uri="{FF2B5EF4-FFF2-40B4-BE49-F238E27FC236}">
                <a16:creationId xmlns:a16="http://schemas.microsoft.com/office/drawing/2014/main" id="{BC341223-DA86-4F98-ABBF-35EFA6AD2980}"/>
              </a:ext>
            </a:extLst>
          </p:cNvPr>
          <p:cNvSpPr/>
          <p:nvPr/>
        </p:nvSpPr>
        <p:spPr>
          <a:xfrm>
            <a:off x="5877334" y="2969432"/>
            <a:ext cx="1835833" cy="2016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i="1" cap="all" dirty="0">
                <a:solidFill>
                  <a:schemeClr val="tx2"/>
                </a:solidFill>
              </a:rPr>
              <a:t>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1798322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9</a:t>
            </a:r>
            <a:r>
              <a:rPr lang="en-US" sz="4800" baseline="300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th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week’s progress</a:t>
            </a:r>
          </a:p>
        </p:txBody>
      </p:sp>
      <p:pic>
        <p:nvPicPr>
          <p:cNvPr id="1026" name="Picture 2" descr="_images/logo.png">
            <a:extLst>
              <a:ext uri="{FF2B5EF4-FFF2-40B4-BE49-F238E27FC236}">
                <a16:creationId xmlns:a16="http://schemas.microsoft.com/office/drawing/2014/main" id="{E96321E2-8644-408C-B40B-EEFEB753E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389" y="2305050"/>
            <a:ext cx="4105275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텍스트 개체 틀 5">
            <a:extLst>
              <a:ext uri="{FF2B5EF4-FFF2-40B4-BE49-F238E27FC236}">
                <a16:creationId xmlns:a16="http://schemas.microsoft.com/office/drawing/2014/main" id="{82929079-38A2-433F-8196-60EF6A8F66EC}"/>
              </a:ext>
            </a:extLst>
          </p:cNvPr>
          <p:cNvSpPr txBox="1">
            <a:spLocks/>
          </p:cNvSpPr>
          <p:nvPr/>
        </p:nvSpPr>
        <p:spPr>
          <a:xfrm>
            <a:off x="5086351" y="968317"/>
            <a:ext cx="3593342" cy="4801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Video merge and split</a:t>
            </a:r>
          </a:p>
        </p:txBody>
      </p:sp>
    </p:spTree>
    <p:extLst>
      <p:ext uri="{BB962C8B-B14F-4D97-AF65-F5344CB8AC3E}">
        <p14:creationId xmlns:p14="http://schemas.microsoft.com/office/powerpoint/2010/main" val="713048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8525436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Implementation &amp; Testing</a:t>
            </a:r>
          </a:p>
        </p:txBody>
      </p:sp>
      <p:sp>
        <p:nvSpPr>
          <p:cNvPr id="23" name="텍스트 개체 틀 5">
            <a:extLst>
              <a:ext uri="{FF2B5EF4-FFF2-40B4-BE49-F238E27FC236}">
                <a16:creationId xmlns:a16="http://schemas.microsoft.com/office/drawing/2014/main" id="{82929079-38A2-433F-8196-60EF6A8F66EC}"/>
              </a:ext>
            </a:extLst>
          </p:cNvPr>
          <p:cNvSpPr txBox="1">
            <a:spLocks/>
          </p:cNvSpPr>
          <p:nvPr/>
        </p:nvSpPr>
        <p:spPr>
          <a:xfrm>
            <a:off x="494739" y="1597985"/>
            <a:ext cx="7199441" cy="4801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Split video</a:t>
            </a:r>
          </a:p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Original file size : 16G</a:t>
            </a:r>
          </a:p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processed time : 30 sec (split to 1min)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638450-324B-4EB9-99CE-1DAB20A8B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47" r="24154"/>
          <a:stretch/>
        </p:blipFill>
        <p:spPr>
          <a:xfrm>
            <a:off x="494739" y="3393115"/>
            <a:ext cx="4963086" cy="114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334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8525436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Implementation &amp; Testing</a:t>
            </a:r>
          </a:p>
        </p:txBody>
      </p:sp>
      <p:sp>
        <p:nvSpPr>
          <p:cNvPr id="23" name="텍스트 개체 틀 5">
            <a:extLst>
              <a:ext uri="{FF2B5EF4-FFF2-40B4-BE49-F238E27FC236}">
                <a16:creationId xmlns:a16="http://schemas.microsoft.com/office/drawing/2014/main" id="{82929079-38A2-433F-8196-60EF6A8F66EC}"/>
              </a:ext>
            </a:extLst>
          </p:cNvPr>
          <p:cNvSpPr txBox="1">
            <a:spLocks/>
          </p:cNvSpPr>
          <p:nvPr/>
        </p:nvSpPr>
        <p:spPr>
          <a:xfrm>
            <a:off x="494739" y="1597985"/>
            <a:ext cx="7199441" cy="4801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merge video</a:t>
            </a:r>
          </a:p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Original file: two video (12M for each)</a:t>
            </a:r>
          </a:p>
          <a:p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processed time : 10 sec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0D87D4-92D8-4344-A685-8C536923F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154"/>
          <a:stretch/>
        </p:blipFill>
        <p:spPr>
          <a:xfrm>
            <a:off x="494739" y="3551518"/>
            <a:ext cx="4963086" cy="86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187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Development plans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496F5D6-4EAA-4730-B2BB-0858C4B35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08703"/>
              </p:ext>
            </p:extLst>
          </p:nvPr>
        </p:nvGraphicFramePr>
        <p:xfrm>
          <a:off x="676834" y="1104525"/>
          <a:ext cx="7485529" cy="3605146"/>
        </p:xfrm>
        <a:graphic>
          <a:graphicData uri="http://schemas.openxmlformats.org/drawingml/2006/table">
            <a:tbl>
              <a:tblPr firstRow="1" bandRow="1">
                <a:tableStyleId>{4279069B-CB89-472A-88E6-B36C00E36C8E}</a:tableStyleId>
              </a:tblPr>
              <a:tblGrid>
                <a:gridCol w="1067788">
                  <a:extLst>
                    <a:ext uri="{9D8B030D-6E8A-4147-A177-3AD203B41FA5}">
                      <a16:colId xmlns:a16="http://schemas.microsoft.com/office/drawing/2014/main" val="4077927714"/>
                    </a:ext>
                  </a:extLst>
                </a:gridCol>
                <a:gridCol w="6417741">
                  <a:extLst>
                    <a:ext uri="{9D8B030D-6E8A-4147-A177-3AD203B41FA5}">
                      <a16:colId xmlns:a16="http://schemas.microsoft.com/office/drawing/2014/main" val="3524500443"/>
                    </a:ext>
                  </a:extLst>
                </a:gridCol>
              </a:tblGrid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 Plan</a:t>
                      </a:r>
                      <a:endParaRPr lang="ko-KR" alt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910243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en-US" altLang="ko-KR" baseline="30000" dirty="0"/>
                        <a:t>st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Idea &amp; Proposal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848003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en-US" altLang="ko-KR" baseline="30000" dirty="0"/>
                        <a:t>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/>
                        <a:t>Idea &amp; Proposal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81496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en-US" altLang="ko-KR" baseline="30000" dirty="0"/>
                        <a:t>rd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Server construction (Configuration setup : Nginx, domain(bind9), https),</a:t>
                      </a:r>
                    </a:p>
                    <a:p>
                      <a:pPr algn="ctr" latinLnBrk="1"/>
                      <a:r>
                        <a:rPr lang="en-US" altLang="ko-KR" dirty="0"/>
                        <a:t>Test videos (Twitch/Game/</a:t>
                      </a:r>
                      <a:r>
                        <a:rPr lang="en-US" altLang="ko-KR" dirty="0" err="1"/>
                        <a:t>Eng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3968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en-US" altLang="ko-KR" baseline="30000" dirty="0"/>
                        <a:t>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Login (SNS), Database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359744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en-US" altLang="ko-KR" baseline="30000" dirty="0"/>
                        <a:t>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Video upload &amp; download, Twitch chat API analyze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146260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en-US" altLang="ko-KR" baseline="30000" dirty="0"/>
                        <a:t>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Frame resizing, Web UI, Designing highlight algorithm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94941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7th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Demo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6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427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Development plans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496F5D6-4EAA-4730-B2BB-0858C4B35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064183"/>
              </p:ext>
            </p:extLst>
          </p:nvPr>
        </p:nvGraphicFramePr>
        <p:xfrm>
          <a:off x="676834" y="1104525"/>
          <a:ext cx="7485529" cy="3527984"/>
        </p:xfrm>
        <a:graphic>
          <a:graphicData uri="http://schemas.openxmlformats.org/drawingml/2006/table">
            <a:tbl>
              <a:tblPr firstRow="1" bandRow="1">
                <a:tableStyleId>{4279069B-CB89-472A-88E6-B36C00E36C8E}</a:tableStyleId>
              </a:tblPr>
              <a:tblGrid>
                <a:gridCol w="1067788">
                  <a:extLst>
                    <a:ext uri="{9D8B030D-6E8A-4147-A177-3AD203B41FA5}">
                      <a16:colId xmlns:a16="http://schemas.microsoft.com/office/drawing/2014/main" val="4077927714"/>
                    </a:ext>
                  </a:extLst>
                </a:gridCol>
                <a:gridCol w="6417741">
                  <a:extLst>
                    <a:ext uri="{9D8B030D-6E8A-4147-A177-3AD203B41FA5}">
                      <a16:colId xmlns:a16="http://schemas.microsoft.com/office/drawing/2014/main" val="3524500443"/>
                    </a:ext>
                  </a:extLst>
                </a:gridCol>
              </a:tblGrid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en-US" altLang="ko-KR" baseline="30000" dirty="0"/>
                        <a:t>th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Highlight video analyze algorithm development and test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910243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9</a:t>
                      </a:r>
                      <a:r>
                        <a:rPr lang="en-US" altLang="ko-KR" baseline="30000"/>
                        <a:t>th</a:t>
                      </a:r>
                      <a:r>
                        <a:rPr lang="en-US" altLang="ko-KR"/>
                        <a:t> </a:t>
                      </a: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Highlight video analyze algorithm development and test</a:t>
                      </a:r>
                      <a:endParaRPr lang="ko-KR" alt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848003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10</a:t>
                      </a:r>
                      <a:r>
                        <a:rPr lang="en-US" altLang="ko-KR" baseline="30000"/>
                        <a:t>th</a:t>
                      </a:r>
                      <a:r>
                        <a:rPr lang="en-US" altLang="ko-KR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Highlight video analyze algorithm development and test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81496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11</a:t>
                      </a:r>
                      <a:r>
                        <a:rPr lang="en-US" altLang="ko-KR" baseline="30000"/>
                        <a:t>st</a:t>
                      </a:r>
                      <a:endParaRPr lang="en-US" altLang="ko-KR" baseline="300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Toss (payment), Test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3968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12</a:t>
                      </a:r>
                      <a:r>
                        <a:rPr lang="en-US" altLang="ko-KR" baseline="30000"/>
                        <a:t>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Notification mail, Server test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359744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13</a:t>
                      </a:r>
                      <a:r>
                        <a:rPr lang="en-US" altLang="ko-KR" baseline="30000"/>
                        <a:t>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Preparing for Final demo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146260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/>
                        <a:t>14</a:t>
                      </a:r>
                      <a:r>
                        <a:rPr lang="en-US" altLang="ko-KR" b="1" baseline="30000"/>
                        <a:t>th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/>
                        <a:t>Final demo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949419"/>
                  </a:ext>
                </a:extLst>
              </a:tr>
              <a:tr h="4409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/>
                        <a:t>15</a:t>
                      </a:r>
                      <a:r>
                        <a:rPr lang="en-US" altLang="ko-KR" b="1" baseline="30000"/>
                        <a:t>th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Final report</a:t>
                      </a:r>
                      <a:endParaRPr lang="ko-KR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6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7862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Development plans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0A4DA-4F7B-41F1-97A6-3CD9C493DF20}"/>
              </a:ext>
            </a:extLst>
          </p:cNvPr>
          <p:cNvSpPr txBox="1"/>
          <p:nvPr/>
        </p:nvSpPr>
        <p:spPr>
          <a:xfrm>
            <a:off x="295836" y="1055594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Jisu</a:t>
            </a:r>
            <a:r>
              <a:rPr lang="en-US" altLang="ko-KR" dirty="0"/>
              <a:t> An,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EDDF43E-9CC3-403D-A823-49B7A866C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5" y="1508877"/>
            <a:ext cx="8552793" cy="259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32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Development plans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0A4DA-4F7B-41F1-97A6-3CD9C493DF20}"/>
              </a:ext>
            </a:extLst>
          </p:cNvPr>
          <p:cNvSpPr txBox="1"/>
          <p:nvPr/>
        </p:nvSpPr>
        <p:spPr>
          <a:xfrm>
            <a:off x="295836" y="1055594"/>
            <a:ext cx="12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Hyunjae</a:t>
            </a:r>
            <a:r>
              <a:rPr lang="en-US" altLang="ko-KR" dirty="0"/>
              <a:t> Lee,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A71961-A264-421E-AEC6-B0AFA5D77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" y="1585912"/>
            <a:ext cx="820102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5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Development plans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A0A4DA-4F7B-41F1-97A6-3CD9C493DF20}"/>
              </a:ext>
            </a:extLst>
          </p:cNvPr>
          <p:cNvSpPr txBox="1"/>
          <p:nvPr/>
        </p:nvSpPr>
        <p:spPr>
          <a:xfrm>
            <a:off x="295836" y="1055594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Jinwoo</a:t>
            </a:r>
            <a:r>
              <a:rPr lang="en-US" altLang="ko-KR" dirty="0"/>
              <a:t> Jeon,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B384A4-9FA4-4D40-AEBA-9D5B02636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87" y="1508877"/>
            <a:ext cx="783907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6494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EE72349-0C7F-4F23-B34C-8A9D23F091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FFCD0B-17F7-46BA-9239-3D86F8DCAADA}"/>
              </a:ext>
            </a:extLst>
          </p:cNvPr>
          <p:cNvSpPr txBox="1"/>
          <p:nvPr/>
        </p:nvSpPr>
        <p:spPr>
          <a:xfrm>
            <a:off x="3082649" y="2070848"/>
            <a:ext cx="29787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/>
              <a:t>Thank you!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08457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062848" y="1099886"/>
            <a:ext cx="5628870" cy="338470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0" indent="-514350">
              <a:buAutoNum type="arabicPeriod"/>
            </a:pPr>
            <a:r>
              <a:rPr lang="en-US" altLang="ko-KR" sz="3600" b="1" dirty="0">
                <a:latin typeface="Abadi" panose="020B0604020104020204" pitchFamily="34" charset="0"/>
                <a:cs typeface="Arial" panose="020B0604020202020204" pitchFamily="34" charset="0"/>
              </a:rPr>
              <a:t>9</a:t>
            </a:r>
            <a:r>
              <a:rPr lang="en-US" altLang="ko-KR" sz="3600" b="1" baseline="30000" dirty="0">
                <a:latin typeface="Abadi" panose="020B0604020104020204" pitchFamily="34" charset="0"/>
                <a:cs typeface="Arial" panose="020B0604020202020204" pitchFamily="34" charset="0"/>
              </a:rPr>
              <a:t>th</a:t>
            </a:r>
            <a:r>
              <a:rPr lang="en-US" altLang="ko-KR" sz="3600" b="1" dirty="0">
                <a:latin typeface="Abadi" panose="020B0604020104020204" pitchFamily="34" charset="0"/>
                <a:cs typeface="Arial" panose="020B0604020202020204" pitchFamily="34" charset="0"/>
              </a:rPr>
              <a:t> week’s progress</a:t>
            </a:r>
          </a:p>
          <a:p>
            <a:pPr marL="514350" indent="-514350">
              <a:buAutoNum type="arabicPeriod"/>
            </a:pPr>
            <a:r>
              <a:rPr lang="en-US" altLang="ko-KR" sz="3600" b="1" dirty="0">
                <a:latin typeface="Abadi" panose="020B0604020104020204" pitchFamily="34" charset="0"/>
                <a:cs typeface="Arial" panose="020B0604020202020204" pitchFamily="34" charset="0"/>
              </a:rPr>
              <a:t>Additional works</a:t>
            </a:r>
          </a:p>
          <a:p>
            <a:pPr marL="514350" indent="-514350">
              <a:buAutoNum type="arabicPeriod"/>
            </a:pPr>
            <a:r>
              <a:rPr lang="en-US" altLang="ko-KR" sz="3600" b="1" dirty="0">
                <a:latin typeface="Abadi" panose="020B0604020104020204" pitchFamily="34" charset="0"/>
                <a:cs typeface="Arial" panose="020B0604020202020204" pitchFamily="34" charset="0"/>
              </a:rPr>
              <a:t>Schedule</a:t>
            </a:r>
          </a:p>
          <a:p>
            <a:pPr marL="514350" indent="-514350">
              <a:buAutoNum type="arabicPeriod"/>
            </a:pPr>
            <a:r>
              <a:rPr lang="en-US" altLang="ko-KR" sz="3600" b="1" dirty="0">
                <a:latin typeface="Abadi" panose="020B0604020104020204" pitchFamily="34" charset="0"/>
                <a:cs typeface="Arial" panose="020B0604020202020204" pitchFamily="34" charset="0"/>
              </a:rPr>
              <a:t>Q&amp;A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85246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63289" y="1271041"/>
            <a:ext cx="8679005" cy="323372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0" indent="-514350">
              <a:lnSpc>
                <a:spcPct val="200000"/>
              </a:lnSpc>
              <a:buFont typeface="Arial"/>
              <a:buAutoNum type="arabicPeriod"/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Chat analyze algorithm development –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Hyunjae</a:t>
            </a:r>
            <a:endParaRPr lang="en-US" altLang="ko-KR" sz="2800" dirty="0">
              <a:latin typeface="Abadi" panose="020B0604020104020204" pitchFamily="34" charset="0"/>
              <a:cs typeface="Arial" panose="020B0604020202020204" pitchFamily="34" charset="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Sectioning high ranked timelines -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Jinwoo</a:t>
            </a:r>
            <a:endParaRPr lang="en-US" altLang="ko-KR" sz="2800" dirty="0">
              <a:latin typeface="Abadi" panose="020B0604020104020204" pitchFamily="34" charset="0"/>
              <a:cs typeface="Arial" panose="020B0604020202020204" pitchFamily="34" charset="0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Video Split and Merge -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Jisu</a:t>
            </a: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9</a:t>
            </a:r>
            <a:r>
              <a:rPr lang="en-US" sz="4800" baseline="300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th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week’s progress</a:t>
            </a:r>
          </a:p>
        </p:txBody>
      </p:sp>
    </p:spTree>
    <p:extLst>
      <p:ext uri="{BB962C8B-B14F-4D97-AF65-F5344CB8AC3E}">
        <p14:creationId xmlns:p14="http://schemas.microsoft.com/office/powerpoint/2010/main" val="2828148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6A5813AE-A9EA-4AF5-9FCC-88A3BA5F60FE}"/>
              </a:ext>
            </a:extLst>
          </p:cNvPr>
          <p:cNvSpPr txBox="1">
            <a:spLocks/>
          </p:cNvSpPr>
          <p:nvPr/>
        </p:nvSpPr>
        <p:spPr>
          <a:xfrm>
            <a:off x="232497" y="2215151"/>
            <a:ext cx="8679005" cy="92824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0" indent="-514350">
              <a:lnSpc>
                <a:spcPct val="200000"/>
              </a:lnSpc>
              <a:buFont typeface="Arial"/>
              <a:buAutoNum type="arabicPeriod"/>
            </a:pPr>
            <a:r>
              <a:rPr lang="en-US" altLang="ko-KR" sz="2800" dirty="0">
                <a:latin typeface="Abadi" panose="020B0604020104020204" pitchFamily="34" charset="0"/>
                <a:cs typeface="Arial" panose="020B0604020202020204" pitchFamily="34" charset="0"/>
              </a:rPr>
              <a:t>Chat analyze algorithm development – </a:t>
            </a:r>
            <a:r>
              <a:rPr lang="en-US" altLang="ko-KR" sz="2800" dirty="0" err="1">
                <a:latin typeface="Abadi" panose="020B0604020104020204" pitchFamily="34" charset="0"/>
                <a:cs typeface="Arial" panose="020B0604020202020204" pitchFamily="34" charset="0"/>
              </a:rPr>
              <a:t>Hyunjae</a:t>
            </a:r>
            <a:endParaRPr lang="en-US" altLang="ko-KR" sz="2800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9</a:t>
            </a:r>
            <a:r>
              <a:rPr lang="en-US" sz="4800" baseline="300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th</a:t>
            </a:r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 week’s progress</a:t>
            </a:r>
          </a:p>
        </p:txBody>
      </p:sp>
    </p:spTree>
    <p:extLst>
      <p:ext uri="{BB962C8B-B14F-4D97-AF65-F5344CB8AC3E}">
        <p14:creationId xmlns:p14="http://schemas.microsoft.com/office/powerpoint/2010/main" val="426008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7"/>
            <a:ext cx="8982636" cy="151893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Chat analyze algorithm development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6945E12-A805-4173-807D-36006229D7A1}"/>
              </a:ext>
            </a:extLst>
          </p:cNvPr>
          <p:cNvSpPr/>
          <p:nvPr/>
        </p:nvSpPr>
        <p:spPr>
          <a:xfrm>
            <a:off x="3205272" y="2312311"/>
            <a:ext cx="1899745" cy="1379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>
                <a:latin typeface="Abadi" panose="020B0604020104020204" pitchFamily="34" charset="0"/>
              </a:rPr>
              <a:t>Chat Analyze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5AD4AA7-DCA1-410B-966F-39179BF0A534}"/>
              </a:ext>
            </a:extLst>
          </p:cNvPr>
          <p:cNvCxnSpPr>
            <a:cxnSpLocks/>
          </p:cNvCxnSpPr>
          <p:nvPr/>
        </p:nvCxnSpPr>
        <p:spPr>
          <a:xfrm>
            <a:off x="2314521" y="2739951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2A28633-9BD9-4263-A39C-D9E5852F2BE3}"/>
              </a:ext>
            </a:extLst>
          </p:cNvPr>
          <p:cNvCxnSpPr>
            <a:cxnSpLocks/>
          </p:cNvCxnSpPr>
          <p:nvPr/>
        </p:nvCxnSpPr>
        <p:spPr>
          <a:xfrm>
            <a:off x="2314520" y="3294371"/>
            <a:ext cx="7449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0B7B94E-6846-4D2A-B329-34265D37DC81}"/>
              </a:ext>
            </a:extLst>
          </p:cNvPr>
          <p:cNvSpPr txBox="1"/>
          <p:nvPr/>
        </p:nvSpPr>
        <p:spPr>
          <a:xfrm>
            <a:off x="1213151" y="255549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Chatlog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AF7E83-AB38-4FFD-8E26-D88450A1E51E}"/>
              </a:ext>
            </a:extLst>
          </p:cNvPr>
          <p:cNvSpPr txBox="1"/>
          <p:nvPr/>
        </p:nvSpPr>
        <p:spPr>
          <a:xfrm>
            <a:off x="1213151" y="3140482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Labeled</a:t>
            </a:r>
          </a:p>
          <a:p>
            <a:r>
              <a:rPr lang="en-US" altLang="ko-KR" sz="1800" b="1" dirty="0">
                <a:latin typeface="Abadi" panose="020B0604020104020204" pitchFamily="34" charset="0"/>
              </a:rPr>
              <a:t> words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78E9AED2-E124-4697-AB23-C02585B55760}"/>
              </a:ext>
            </a:extLst>
          </p:cNvPr>
          <p:cNvCxnSpPr>
            <a:cxnSpLocks/>
          </p:cNvCxnSpPr>
          <p:nvPr/>
        </p:nvCxnSpPr>
        <p:spPr>
          <a:xfrm>
            <a:off x="5257418" y="3011904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ACBC154-2F4A-41EF-9779-416587C2C281}"/>
              </a:ext>
            </a:extLst>
          </p:cNvPr>
          <p:cNvSpPr txBox="1"/>
          <p:nvPr/>
        </p:nvSpPr>
        <p:spPr>
          <a:xfrm>
            <a:off x="6083793" y="2709384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Dictionary </a:t>
            </a:r>
          </a:p>
          <a:p>
            <a:r>
              <a:rPr lang="en-US" altLang="ko-KR" sz="1800" b="1" dirty="0">
                <a:latin typeface="Abadi" panose="020B0604020104020204" pitchFamily="34" charset="0"/>
              </a:rPr>
              <a:t>{ Each time : Score }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045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What are Inputs?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A32C646-D089-466F-B41D-58115E056A43}"/>
              </a:ext>
            </a:extLst>
          </p:cNvPr>
          <p:cNvCxnSpPr>
            <a:cxnSpLocks/>
          </p:cNvCxnSpPr>
          <p:nvPr/>
        </p:nvCxnSpPr>
        <p:spPr>
          <a:xfrm>
            <a:off x="5821683" y="1842659"/>
            <a:ext cx="7449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B8059FE-AF50-45CB-836A-CFA32CEB728E}"/>
              </a:ext>
            </a:extLst>
          </p:cNvPr>
          <p:cNvCxnSpPr>
            <a:cxnSpLocks/>
          </p:cNvCxnSpPr>
          <p:nvPr/>
        </p:nvCxnSpPr>
        <p:spPr>
          <a:xfrm>
            <a:off x="5804030" y="2720257"/>
            <a:ext cx="7449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A7CE479-AF31-4620-8C01-A75D29DC6B83}"/>
              </a:ext>
            </a:extLst>
          </p:cNvPr>
          <p:cNvSpPr txBox="1"/>
          <p:nvPr/>
        </p:nvSpPr>
        <p:spPr>
          <a:xfrm>
            <a:off x="4720313" y="1658204"/>
            <a:ext cx="928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Chatlog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711859-1C98-4B78-82BA-D7B23381C9F4}"/>
              </a:ext>
            </a:extLst>
          </p:cNvPr>
          <p:cNvSpPr txBox="1"/>
          <p:nvPr/>
        </p:nvSpPr>
        <p:spPr>
          <a:xfrm>
            <a:off x="4702661" y="2566368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>
                <a:latin typeface="Abadi" panose="020B0604020104020204" pitchFamily="34" charset="0"/>
              </a:rPr>
              <a:t>Labeled</a:t>
            </a:r>
          </a:p>
          <a:p>
            <a:r>
              <a:rPr lang="en-US" altLang="ko-KR" sz="1800" b="1" dirty="0">
                <a:latin typeface="Abadi" panose="020B0604020104020204" pitchFamily="34" charset="0"/>
              </a:rPr>
              <a:t> words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830D57-BB46-4DC0-BF19-987A8B55359E}"/>
              </a:ext>
            </a:extLst>
          </p:cNvPr>
          <p:cNvSpPr txBox="1"/>
          <p:nvPr/>
        </p:nvSpPr>
        <p:spPr>
          <a:xfrm>
            <a:off x="2414142" y="1416213"/>
            <a:ext cx="24070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00:01:00 chat context1</a:t>
            </a:r>
          </a:p>
          <a:p>
            <a:r>
              <a:rPr lang="en-US" altLang="ko-KR" sz="1600" dirty="0"/>
              <a:t>00:01:00 chat context2</a:t>
            </a:r>
          </a:p>
          <a:p>
            <a:r>
              <a:rPr lang="en-US" altLang="ko-KR" sz="1600" dirty="0"/>
              <a:t>00:01:03 chat context3</a:t>
            </a:r>
          </a:p>
          <a:p>
            <a:r>
              <a:rPr lang="en-US" altLang="ko-KR" sz="1600" dirty="0"/>
              <a:t>…</a:t>
            </a:r>
            <a:endParaRPr lang="ko-KR" altLang="en-US" sz="16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4FFF3AFA-7E29-42A3-941A-757A31B5F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05" y="3241491"/>
            <a:ext cx="8753475" cy="4000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E43B7D-11F0-4D51-B2C6-8AE8E787CECF}"/>
              </a:ext>
            </a:extLst>
          </p:cNvPr>
          <p:cNvSpPr txBox="1"/>
          <p:nvPr/>
        </p:nvSpPr>
        <p:spPr>
          <a:xfrm>
            <a:off x="1324537" y="2839153"/>
            <a:ext cx="27126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PogChampNet</a:t>
            </a:r>
            <a:r>
              <a:rPr lang="en-US" altLang="ko-KR" dirty="0"/>
              <a:t> </a:t>
            </a:r>
            <a:r>
              <a:rPr lang="en-US" altLang="ko-KR" dirty="0">
                <a:hlinkClick r:id="rId3"/>
              </a:rPr>
              <a:t>[Reference Link]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B5DCF5-B649-40BF-9221-75A09AE0EFCD}"/>
              </a:ext>
            </a:extLst>
          </p:cNvPr>
          <p:cNvSpPr txBox="1"/>
          <p:nvPr/>
        </p:nvSpPr>
        <p:spPr>
          <a:xfrm>
            <a:off x="1324537" y="3892262"/>
            <a:ext cx="2985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Twitch emotes </a:t>
            </a:r>
            <a:r>
              <a:rPr lang="en-US" altLang="ko-KR" dirty="0">
                <a:hlinkClick r:id="rId4"/>
              </a:rPr>
              <a:t>[Reference Link]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19D209-B8C6-46F9-B2C6-014ACCE3C875}"/>
              </a:ext>
            </a:extLst>
          </p:cNvPr>
          <p:cNvSpPr txBox="1"/>
          <p:nvPr/>
        </p:nvSpPr>
        <p:spPr>
          <a:xfrm>
            <a:off x="249053" y="4206763"/>
            <a:ext cx="8088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Kappa, </a:t>
            </a:r>
            <a:r>
              <a:rPr lang="en-US" altLang="ko-KR" dirty="0" err="1"/>
              <a:t>trihard</a:t>
            </a:r>
            <a:r>
              <a:rPr lang="en-US" altLang="ko-KR" dirty="0"/>
              <a:t>, </a:t>
            </a:r>
            <a:r>
              <a:rPr lang="en-US" altLang="ko-KR" dirty="0" err="1"/>
              <a:t>pogchamp</a:t>
            </a:r>
            <a:r>
              <a:rPr lang="en-US" altLang="ko-KR" dirty="0"/>
              <a:t>, 4head, </a:t>
            </a:r>
            <a:r>
              <a:rPr lang="en-US" altLang="ko-KR" dirty="0" err="1"/>
              <a:t>cmonbruh</a:t>
            </a:r>
            <a:r>
              <a:rPr lang="en-US" altLang="ko-KR" dirty="0"/>
              <a:t>, </a:t>
            </a:r>
            <a:r>
              <a:rPr lang="en-US" altLang="ko-KR" dirty="0" err="1"/>
              <a:t>lul</a:t>
            </a:r>
            <a:r>
              <a:rPr lang="en-US" altLang="ko-KR" dirty="0"/>
              <a:t>, </a:t>
            </a:r>
            <a:r>
              <a:rPr lang="en-US" altLang="ko-KR" dirty="0" err="1"/>
              <a:t>hahaa</a:t>
            </a:r>
            <a:r>
              <a:rPr lang="en-US" altLang="ko-KR" dirty="0"/>
              <a:t>, </a:t>
            </a:r>
            <a:r>
              <a:rPr lang="en-US" altLang="ko-KR" dirty="0" err="1"/>
              <a:t>sourpls</a:t>
            </a:r>
            <a:r>
              <a:rPr lang="en-US" altLang="ko-KR" dirty="0"/>
              <a:t>, </a:t>
            </a:r>
            <a:r>
              <a:rPr lang="en-US" altLang="ko-KR" dirty="0" err="1"/>
              <a:t>feelsbadman</a:t>
            </a:r>
            <a:r>
              <a:rPr lang="en-US" altLang="ko-KR" dirty="0"/>
              <a:t>, </a:t>
            </a:r>
            <a:r>
              <a:rPr lang="en-US" altLang="ko-KR" dirty="0" err="1"/>
              <a:t>feelsgoodman</a:t>
            </a:r>
            <a:r>
              <a:rPr lang="en-US" altLang="ko-KR" dirty="0"/>
              <a:t>, </a:t>
            </a:r>
            <a:r>
              <a:rPr lang="en-US" altLang="ko-KR" dirty="0" err="1"/>
              <a:t>gachigasm</a:t>
            </a:r>
            <a:r>
              <a:rPr lang="en-US" altLang="ko-KR" dirty="0"/>
              <a:t>,  </a:t>
            </a:r>
            <a:r>
              <a:rPr lang="en-US" altLang="ko-KR" dirty="0" err="1"/>
              <a:t>monkas</a:t>
            </a:r>
            <a:r>
              <a:rPr lang="en-US" altLang="ko-KR" dirty="0"/>
              <a:t>, </a:t>
            </a:r>
            <a:r>
              <a:rPr lang="en-US" altLang="ko-KR" dirty="0" err="1"/>
              <a:t>poggers</a:t>
            </a:r>
            <a:r>
              <a:rPr lang="en-US" altLang="ko-KR" dirty="0"/>
              <a:t>, </a:t>
            </a:r>
            <a:r>
              <a:rPr lang="en-US" altLang="ko-KR" dirty="0" err="1"/>
              <a:t>pepehands</a:t>
            </a:r>
            <a:r>
              <a:rPr lang="en-US" altLang="ko-KR" dirty="0"/>
              <a:t>, </a:t>
            </a:r>
            <a:r>
              <a:rPr lang="en-US" altLang="ko-KR" dirty="0" err="1"/>
              <a:t>destructroid</a:t>
            </a:r>
            <a:r>
              <a:rPr lang="en-US" altLang="ko-KR" dirty="0"/>
              <a:t>, </a:t>
            </a:r>
            <a:r>
              <a:rPr lang="en-US" altLang="ko-KR" dirty="0" err="1"/>
              <a:t>jebaited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5761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3" y="52688"/>
            <a:ext cx="7620561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Chat analyze algorithm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F09998-2EE6-47AB-8622-A0702C897FBC}"/>
              </a:ext>
            </a:extLst>
          </p:cNvPr>
          <p:cNvSpPr/>
          <p:nvPr/>
        </p:nvSpPr>
        <p:spPr>
          <a:xfrm>
            <a:off x="959614" y="1996304"/>
            <a:ext cx="1899745" cy="13794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>
                <a:latin typeface="Abadi" panose="020B0604020104020204" pitchFamily="34" charset="0"/>
              </a:rPr>
              <a:t>Chat Analyze</a:t>
            </a:r>
            <a:endParaRPr lang="ko-KR" altLang="en-US" sz="1800" b="1" dirty="0"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27A708-9B7F-4C4B-A8A3-4A7323BA6A07}"/>
              </a:ext>
            </a:extLst>
          </p:cNvPr>
          <p:cNvSpPr txBox="1"/>
          <p:nvPr/>
        </p:nvSpPr>
        <p:spPr>
          <a:xfrm>
            <a:off x="3086099" y="2176195"/>
            <a:ext cx="5049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Muli Light" panose="020B0600000101010101" charset="0"/>
              </a:rPr>
              <a:t>Scoring each timeline </a:t>
            </a:r>
          </a:p>
          <a:p>
            <a:r>
              <a:rPr lang="en-US" altLang="ko-KR" sz="1600" b="1" dirty="0">
                <a:latin typeface="Muli Light" panose="020B0600000101010101" charset="0"/>
              </a:rPr>
              <a:t>if there is a labeled word in the context of the time</a:t>
            </a:r>
            <a:endParaRPr lang="ko-KR" altLang="en-US" sz="1600" b="1" dirty="0">
              <a:latin typeface="Muli Light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244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BF840B-454A-44D5-914F-F085FD36D2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6" name="Google Shape;70;p15">
            <a:extLst>
              <a:ext uri="{FF2B5EF4-FFF2-40B4-BE49-F238E27FC236}">
                <a16:creationId xmlns:a16="http://schemas.microsoft.com/office/drawing/2014/main" id="{022CF9C6-6C62-47DC-8C7E-70C37F4A7BF3}"/>
              </a:ext>
            </a:extLst>
          </p:cNvPr>
          <p:cNvSpPr txBox="1">
            <a:spLocks/>
          </p:cNvSpPr>
          <p:nvPr/>
        </p:nvSpPr>
        <p:spPr>
          <a:xfrm>
            <a:off x="161364" y="52688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rgbClr val="305178"/>
                </a:solidFill>
                <a:latin typeface="Poppins" panose="020B0600000101010101" charset="0"/>
                <a:cs typeface="Poppins" panose="020B0600000101010101" charset="0"/>
              </a:rPr>
              <a:t>Detail example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5E1460E-8F5B-4165-A34B-8C3D2440B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62" y="1088827"/>
            <a:ext cx="3810000" cy="78105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F322433-71C7-4C30-AD80-E1E8A5656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386" y="992765"/>
            <a:ext cx="1276350" cy="160972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DE535F-D823-4273-8867-733563CF857B}"/>
              </a:ext>
            </a:extLst>
          </p:cNvPr>
          <p:cNvSpPr/>
          <p:nvPr/>
        </p:nvSpPr>
        <p:spPr>
          <a:xfrm>
            <a:off x="4025153" y="1047385"/>
            <a:ext cx="2622960" cy="619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The number of person who chatted at this time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F49E54-D0EB-4B5A-9FC7-FF63A42BE078}"/>
              </a:ext>
            </a:extLst>
          </p:cNvPr>
          <p:cNvSpPr/>
          <p:nvPr/>
        </p:nvSpPr>
        <p:spPr>
          <a:xfrm>
            <a:off x="6726386" y="1260277"/>
            <a:ext cx="205852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355A968-9AA3-4FC9-828D-8D0D40B8E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8113" y="2695526"/>
            <a:ext cx="1190625" cy="24479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CC7297B-C5C7-4B74-81E0-7011795DF6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157" y="2545742"/>
            <a:ext cx="6305550" cy="170497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D34481BF-FF9E-4096-92D4-5BF3E76F7011}"/>
              </a:ext>
            </a:extLst>
          </p:cNvPr>
          <p:cNvSpPr/>
          <p:nvPr/>
        </p:nvSpPr>
        <p:spPr>
          <a:xfrm>
            <a:off x="6648113" y="3007040"/>
            <a:ext cx="205852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3CA4B8A-79AA-44A0-8DA7-204CAB138047}"/>
              </a:ext>
            </a:extLst>
          </p:cNvPr>
          <p:cNvSpPr/>
          <p:nvPr/>
        </p:nvSpPr>
        <p:spPr>
          <a:xfrm>
            <a:off x="7261635" y="4749851"/>
            <a:ext cx="205852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A82E351-7A52-4A17-8E8C-D69709010745}"/>
              </a:ext>
            </a:extLst>
          </p:cNvPr>
          <p:cNvSpPr/>
          <p:nvPr/>
        </p:nvSpPr>
        <p:spPr>
          <a:xfrm>
            <a:off x="7275083" y="2266584"/>
            <a:ext cx="205852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65E1335-4097-4A18-9D9A-9143351BCD54}"/>
              </a:ext>
            </a:extLst>
          </p:cNvPr>
          <p:cNvSpPr/>
          <p:nvPr/>
        </p:nvSpPr>
        <p:spPr>
          <a:xfrm>
            <a:off x="1231358" y="1050652"/>
            <a:ext cx="1135323" cy="857399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E1BD4F2-E2B5-465F-88ED-3C5767155D60}"/>
              </a:ext>
            </a:extLst>
          </p:cNvPr>
          <p:cNvSpPr/>
          <p:nvPr/>
        </p:nvSpPr>
        <p:spPr>
          <a:xfrm>
            <a:off x="1054306" y="2525897"/>
            <a:ext cx="814836" cy="1834492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D7B8FBD-A088-46C6-9684-88F4D89E4057}"/>
              </a:ext>
            </a:extLst>
          </p:cNvPr>
          <p:cNvSpPr/>
          <p:nvPr/>
        </p:nvSpPr>
        <p:spPr>
          <a:xfrm>
            <a:off x="418681" y="1897069"/>
            <a:ext cx="3586162" cy="6199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2">
                    <a:lumMod val="10000"/>
                  </a:schemeClr>
                </a:solidFill>
              </a:rPr>
              <a:t>Nicknames who chatted will be ignored </a:t>
            </a:r>
          </a:p>
          <a:p>
            <a:pPr algn="ctr"/>
            <a:r>
              <a:rPr lang="en-US" altLang="ko-KR" b="1" dirty="0">
                <a:solidFill>
                  <a:schemeClr val="tx2">
                    <a:lumMod val="10000"/>
                  </a:schemeClr>
                </a:solidFill>
              </a:rPr>
              <a:t>in our algorithm </a:t>
            </a:r>
            <a:endParaRPr lang="ko-KR" altLang="en-US" b="1" dirty="0">
              <a:solidFill>
                <a:schemeClr val="tx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172224"/>
      </p:ext>
    </p:extLst>
  </p:cSld>
  <p:clrMapOvr>
    <a:masterClrMapping/>
  </p:clrMapOvr>
</p:sld>
</file>

<file path=ppt/theme/theme1.xml><?xml version="1.0" encoding="utf-8"?>
<a:theme xmlns:a="http://schemas.openxmlformats.org/drawingml/2006/main" name="Gowe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578</Words>
  <Application>Microsoft Office PowerPoint</Application>
  <PresentationFormat>화면 슬라이드 쇼(16:9)</PresentationFormat>
  <Paragraphs>172</Paragraphs>
  <Slides>28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Arial</vt:lpstr>
      <vt:lpstr>Calibri Light</vt:lpstr>
      <vt:lpstr>Abadi</vt:lpstr>
      <vt:lpstr>Poppins Light</vt:lpstr>
      <vt:lpstr>Poppins</vt:lpstr>
      <vt:lpstr>Muli Light</vt:lpstr>
      <vt:lpstr>Gower template</vt:lpstr>
      <vt:lpstr>Capstone Design Proposal Presentation </vt:lpstr>
      <vt:lpstr>Meet the Team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Design Proposal Presentation </dc:title>
  <cp:lastModifiedBy>HYUNJAE LEE</cp:lastModifiedBy>
  <cp:revision>99</cp:revision>
  <dcterms:modified xsi:type="dcterms:W3CDTF">2019-04-28T23:40:28Z</dcterms:modified>
</cp:coreProperties>
</file>